
<file path=[Content_Types].xml><?xml version="1.0" encoding="utf-8"?>
<Types xmlns="http://schemas.openxmlformats.org/package/2006/content-types">
  <Default Extension="gif" ContentType="image/gif"/>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31"/>
  </p:notesMasterIdLst>
  <p:sldIdLst>
    <p:sldId id="260" r:id="rId8"/>
    <p:sldId id="261" r:id="rId9"/>
    <p:sldId id="268" r:id="rId10"/>
    <p:sldId id="283" r:id="rId11"/>
    <p:sldId id="273" r:id="rId12"/>
    <p:sldId id="269" r:id="rId13"/>
    <p:sldId id="272" r:id="rId14"/>
    <p:sldId id="271" r:id="rId15"/>
    <p:sldId id="277" r:id="rId16"/>
    <p:sldId id="284" r:id="rId17"/>
    <p:sldId id="265" r:id="rId18"/>
    <p:sldId id="279" r:id="rId19"/>
    <p:sldId id="280" r:id="rId20"/>
    <p:sldId id="281" r:id="rId21"/>
    <p:sldId id="287" r:id="rId22"/>
    <p:sldId id="288" r:id="rId23"/>
    <p:sldId id="291" r:id="rId24"/>
    <p:sldId id="292" r:id="rId25"/>
    <p:sldId id="289" r:id="rId26"/>
    <p:sldId id="266" r:id="rId27"/>
    <p:sldId id="282" r:id="rId28"/>
    <p:sldId id="285" r:id="rId29"/>
    <p:sldId id="28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son, Heather" initials="PH" lastIdx="2" clrIdx="0">
    <p:extLst>
      <p:ext uri="{19B8F6BF-5375-455C-9EA6-DF929625EA0E}">
        <p15:presenceInfo xmlns:p15="http://schemas.microsoft.com/office/powerpoint/2012/main" userId="S::Heather.Parson@sdcounty.ca.gov::78af3dcb-ce5b-45de-a64d-b2acac55b1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4660"/>
  </p:normalViewPr>
  <p:slideViewPr>
    <p:cSldViewPr snapToGrid="0" snapToObjects="1">
      <p:cViewPr varScale="1">
        <p:scale>
          <a:sx n="127" d="100"/>
          <a:sy n="127" d="100"/>
        </p:scale>
        <p:origin x="1368" y="90"/>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5/11/2021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dirty="0"/>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5/11/2021</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565346560"/>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141232533"/>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4087639748"/>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4250505162"/>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412397132"/>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125349427"/>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marL="285750" indent="-285750">
              <a:buClr>
                <a:schemeClr val="tx1">
                  <a:lumMod val="75000"/>
                </a:schemeClr>
              </a:buClr>
              <a:buSzPct val="100000"/>
              <a:buFont typeface="Wingdings" panose="05000000000000000000" pitchFamily="2" charset="2"/>
              <a:buChar char="§"/>
              <a:defRPr/>
            </a:lvl1pPr>
            <a:lvl2pPr marL="571500" indent="-227013">
              <a:buFont typeface="Wingdings" panose="05000000000000000000" pitchFamily="2" charset="2"/>
              <a:buChar char="§"/>
              <a:defRPr/>
            </a:lvl2pPr>
            <a:lvl3pPr marL="915988" indent="-227013">
              <a:buFont typeface="Wingdings" panose="05000000000000000000" pitchFamily="2" charset="2"/>
              <a:buChar char="§"/>
              <a:defRPr/>
            </a:lvl3pPr>
            <a:lvl4pPr marL="1260475" indent="-234950">
              <a:buFont typeface="Wingdings" panose="05000000000000000000" pitchFamily="2" charset="2"/>
              <a:buChar char="§"/>
              <a:defRPr/>
            </a:lvl4pPr>
            <a:lvl5pPr marL="1597025" indent="-227013">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913809"/>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5/11/2021</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046813194"/>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1042953676"/>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39622095"/>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2A140C-2708-4838-940A-A888860EFD37}" type="datetimeFigureOut">
              <a:rPr lang="en-US" smtClean="0"/>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8D2FD-CA58-4418-BFAC-84B968608397}" type="slidenum">
              <a:rPr lang="en-US" smtClean="0"/>
              <a:t>‹#›</a:t>
            </a:fld>
            <a:endParaRPr lang="en-US" dirty="0"/>
          </a:p>
        </p:txBody>
      </p:sp>
    </p:spTree>
    <p:extLst>
      <p:ext uri="{BB962C8B-B14F-4D97-AF65-F5344CB8AC3E}">
        <p14:creationId xmlns:p14="http://schemas.microsoft.com/office/powerpoint/2010/main" val="1678715205"/>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076532373"/>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5/11/2021</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502798918"/>
      </p:ext>
    </p:extLst>
  </p:cSld>
  <p:clrMapOvr>
    <a:masterClrMapping/>
  </p:clrMapOvr>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5/11/2021</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0" indent="0" algn="l" defTabSz="457200" rtl="0" eaLnBrk="1" latinLnBrk="0" hangingPunct="1">
        <a:lnSpc>
          <a:spcPct val="150000"/>
        </a:lnSpc>
        <a:spcBef>
          <a:spcPts val="0"/>
        </a:spcBef>
        <a:spcAft>
          <a:spcPts val="1000"/>
        </a:spcAft>
        <a:buClr>
          <a:schemeClr val="bg1"/>
        </a:buClr>
        <a:buSzPct val="25000"/>
        <a:buFontTx/>
        <a:buBlip>
          <a:blip r:embed="rId9"/>
        </a:buBlip>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5/11/2021</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5/11/2021</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5/11/2021</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mc:AlternateContent xmlns:mc="http://schemas.openxmlformats.org/markup-compatibility/2006" xmlns:p14="http://schemas.microsoft.com/office/powerpoint/2010/main">
    <mc:Choice Requires="p14">
      <p:transition spd="slow" p14:dur="4400" advClick="0" advTm="8091">
        <p14:honeycomb/>
      </p:transition>
    </mc:Choice>
    <mc:Fallback xmlns="">
      <p:transition spd="slow" advClick="0" advTm="8091">
        <p:fade/>
      </p:transition>
    </mc:Fallback>
  </mc:AlternateConten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mailto:MHBillingUnit.HHSA@sdcounty.ca.gov" TargetMode="External"/><Relationship Id="rId3" Type="http://schemas.openxmlformats.org/officeDocument/2006/relationships/slideLayout" Target="../slideLayouts/slideLayout4.xml"/><Relationship Id="rId7" Type="http://schemas.openxmlformats.org/officeDocument/2006/relationships/hyperlink" Target="mailto:sdhelpdesk@optum.com"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png"/><Relationship Id="rId4" Type="http://schemas.openxmlformats.org/officeDocument/2006/relationships/chart" Target="../charts/chart1.xml"/><Relationship Id="rId9" Type="http://schemas.openxmlformats.org/officeDocument/2006/relationships/hyperlink" Target="mailto:Mishelpdesk.hhsa@sdcounty.ca.gov"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Mhbilllingunit.hhsa@sdcounty.ca.gov" TargetMode="External"/><Relationship Id="rId5" Type="http://schemas.openxmlformats.org/officeDocument/2006/relationships/hyperlink" Target="mailto:Qimatters.hhsa@sdcounty.ca.gov" TargetMode="External"/><Relationship Id="rId4" Type="http://schemas.openxmlformats.org/officeDocument/2006/relationships/hyperlink" Target="https://www.optumsandiego.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hyperlink" Target="mailto:QIMatters.HHSA@sdcounty.ca.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a:t>Claim it Anyway </a:t>
            </a:r>
          </a:p>
        </p:txBody>
      </p:sp>
      <p:sp>
        <p:nvSpPr>
          <p:cNvPr id="5" name="Subtitle 4"/>
          <p:cNvSpPr>
            <a:spLocks noGrp="1"/>
          </p:cNvSpPr>
          <p:nvPr>
            <p:ph type="subTitle" idx="1"/>
          </p:nvPr>
        </p:nvSpPr>
        <p:spPr>
          <a:xfrm>
            <a:off x="656947" y="3840845"/>
            <a:ext cx="7887287" cy="1275441"/>
          </a:xfrm>
        </p:spPr>
        <p:txBody>
          <a:bodyPr/>
          <a:lstStyle/>
          <a:p>
            <a:r>
              <a:rPr lang="en-US" dirty="0"/>
              <a:t>Billing Submission and Self-Correction Webinar </a:t>
            </a:r>
          </a:p>
        </p:txBody>
      </p:sp>
      <p:pic>
        <p:nvPicPr>
          <p:cNvPr id="9" name="Recorded Sound">
            <a:hlinkClick r:id="" action="ppaction://media"/>
            <a:extLst>
              <a:ext uri="{FF2B5EF4-FFF2-40B4-BE49-F238E27FC236}">
                <a16:creationId xmlns:a16="http://schemas.microsoft.com/office/drawing/2014/main" id="{8F1850D3-778E-4245-9A5F-4756B0F9E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725501"/>
      </p:ext>
    </p:extLst>
  </p:cSld>
  <p:clrMapOvr>
    <a:masterClrMapping/>
  </p:clrMapOvr>
  <mc:AlternateContent xmlns:mc="http://schemas.openxmlformats.org/markup-compatibility/2006" xmlns:p14="http://schemas.microsoft.com/office/powerpoint/2010/main">
    <mc:Choice Requires="p14">
      <p:transition spd="slow" p14:dur="4400" advTm="8599">
        <p14:honeycomb/>
      </p:transition>
    </mc:Choice>
    <mc:Fallback xmlns="">
      <p:transition spd="slow" advTm="8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5" objId="9"/>
        <p14:stopEvt time="8599"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62CC-AB1D-478A-9432-5385D04D1056}"/>
              </a:ext>
            </a:extLst>
          </p:cNvPr>
          <p:cNvSpPr>
            <a:spLocks noGrp="1"/>
          </p:cNvSpPr>
          <p:nvPr>
            <p:ph type="title"/>
          </p:nvPr>
        </p:nvSpPr>
        <p:spPr>
          <a:xfrm>
            <a:off x="0" y="1225118"/>
            <a:ext cx="2817426" cy="2274561"/>
          </a:xfrm>
        </p:spPr>
        <p:txBody>
          <a:bodyPr vert="horz" lIns="68580" tIns="34290" rIns="68580" bIns="34290" rtlCol="0" anchor="b">
            <a:normAutofit/>
          </a:bodyPr>
          <a:lstStyle/>
          <a:p>
            <a:pPr algn="ctr">
              <a:lnSpc>
                <a:spcPct val="85000"/>
              </a:lnSpc>
            </a:pPr>
            <a:r>
              <a:rPr kumimoji="0" lang="en-US" sz="2000" i="0" u="none" strike="noStrike" kern="1200" cap="all" spc="0" normalizeH="0" baseline="0" noProof="0" dirty="0">
                <a:ln>
                  <a:noFill/>
                </a:ln>
                <a:solidFill>
                  <a:schemeClr val="accent1">
                    <a:lumMod val="75000"/>
                  </a:schemeClr>
                </a:solidFill>
                <a:effectLst/>
                <a:uLnTx/>
                <a:uFillTx/>
                <a:latin typeface="+mn-lt"/>
                <a:ea typeface="+mj-ea"/>
                <a:cs typeface="+mj-cs"/>
              </a:rPr>
              <a:t>Display Client Services to locate the date of service and access the service details</a:t>
            </a:r>
            <a:br>
              <a:rPr kumimoji="0" lang="en-US" sz="2000" i="0" u="none" strike="noStrike" kern="1200" cap="all" spc="0" normalizeH="0" baseline="0" noProof="0" dirty="0">
                <a:ln>
                  <a:noFill/>
                </a:ln>
                <a:solidFill>
                  <a:schemeClr val="accent1">
                    <a:lumMod val="75000"/>
                  </a:schemeClr>
                </a:solidFill>
                <a:effectLst/>
                <a:uLnTx/>
                <a:uFillTx/>
                <a:latin typeface="+mn-lt"/>
                <a:ea typeface="+mj-ea"/>
                <a:cs typeface="+mj-cs"/>
              </a:rPr>
            </a:br>
            <a:r>
              <a:rPr kumimoji="0" lang="en-US" sz="2000" i="0" u="none" strike="noStrike" kern="1200" cap="all" spc="0" normalizeH="0" baseline="0" noProof="0" dirty="0">
                <a:ln>
                  <a:noFill/>
                </a:ln>
                <a:solidFill>
                  <a:schemeClr val="accent1">
                    <a:lumMod val="75000"/>
                  </a:schemeClr>
                </a:solidFill>
                <a:effectLst/>
                <a:uLnTx/>
                <a:uFillTx/>
                <a:latin typeface="+mn-lt"/>
                <a:ea typeface="+mj-ea"/>
                <a:cs typeface="+mj-cs"/>
              </a:rPr>
              <a:t> </a:t>
            </a:r>
            <a:endParaRPr lang="en-US" sz="2000" dirty="0">
              <a:solidFill>
                <a:schemeClr val="accent1">
                  <a:lumMod val="75000"/>
                </a:schemeClr>
              </a:solidFill>
              <a:latin typeface="+mn-lt"/>
            </a:endParaRPr>
          </a:p>
        </p:txBody>
      </p:sp>
      <p:pic>
        <p:nvPicPr>
          <p:cNvPr id="8" name="Content Placeholder 7">
            <a:extLst>
              <a:ext uri="{FF2B5EF4-FFF2-40B4-BE49-F238E27FC236}">
                <a16:creationId xmlns:a16="http://schemas.microsoft.com/office/drawing/2014/main" id="{BDB79AE8-7136-4A36-B121-635FAF2A0A20}"/>
              </a:ext>
            </a:extLst>
          </p:cNvPr>
          <p:cNvPicPr>
            <a:picLocks noGrp="1" noChangeAspect="1"/>
          </p:cNvPicPr>
          <p:nvPr>
            <p:ph idx="1"/>
          </p:nvPr>
        </p:nvPicPr>
        <p:blipFill>
          <a:blip r:embed="rId4"/>
          <a:stretch>
            <a:fillRect/>
          </a:stretch>
        </p:blipFill>
        <p:spPr>
          <a:xfrm>
            <a:off x="3148357" y="1589103"/>
            <a:ext cx="5471859" cy="4864963"/>
          </a:xfrm>
          <a:prstGeom prst="rect">
            <a:avLst/>
          </a:prstGeom>
        </p:spPr>
      </p:pic>
      <p:sp>
        <p:nvSpPr>
          <p:cNvPr id="5" name="TextBox 4">
            <a:extLst>
              <a:ext uri="{FF2B5EF4-FFF2-40B4-BE49-F238E27FC236}">
                <a16:creationId xmlns:a16="http://schemas.microsoft.com/office/drawing/2014/main" id="{BCA889C4-D432-4CB1-9855-EAAE3296D15D}"/>
              </a:ext>
            </a:extLst>
          </p:cNvPr>
          <p:cNvSpPr txBox="1"/>
          <p:nvPr/>
        </p:nvSpPr>
        <p:spPr>
          <a:xfrm>
            <a:off x="337352" y="334998"/>
            <a:ext cx="6116715" cy="369332"/>
          </a:xfrm>
          <a:prstGeom prst="rect">
            <a:avLst/>
          </a:prstGeom>
          <a:noFill/>
        </p:spPr>
        <p:txBody>
          <a:bodyPr wrap="square" lIns="0" tIns="0" rIns="0" bIns="0" rtlCol="0">
            <a:spAutoFit/>
          </a:bodyPr>
          <a:lstStyle/>
          <a:p>
            <a:r>
              <a:rPr lang="en-US" sz="2400" dirty="0">
                <a:solidFill>
                  <a:schemeClr val="bg1"/>
                </a:solidFill>
              </a:rPr>
              <a:t>IDENTIFYING AQ SUSPENSE CODES</a:t>
            </a:r>
            <a:endParaRPr lang="en-US" sz="2400" dirty="0">
              <a:solidFill>
                <a:schemeClr val="bg1"/>
              </a:solidFill>
              <a:latin typeface="Avenir Light"/>
              <a:cs typeface="Avenir Light"/>
            </a:endParaRPr>
          </a:p>
        </p:txBody>
      </p:sp>
      <p:sp>
        <p:nvSpPr>
          <p:cNvPr id="3" name="TextBox 2">
            <a:extLst>
              <a:ext uri="{FF2B5EF4-FFF2-40B4-BE49-F238E27FC236}">
                <a16:creationId xmlns:a16="http://schemas.microsoft.com/office/drawing/2014/main" id="{A5C40D87-435C-49C3-8465-B7B8B6C917D3}"/>
              </a:ext>
            </a:extLst>
          </p:cNvPr>
          <p:cNvSpPr txBox="1"/>
          <p:nvPr/>
        </p:nvSpPr>
        <p:spPr>
          <a:xfrm>
            <a:off x="1686757" y="3737499"/>
            <a:ext cx="1401064" cy="430887"/>
          </a:xfrm>
          <a:prstGeom prst="rect">
            <a:avLst/>
          </a:prstGeom>
          <a:noFill/>
        </p:spPr>
        <p:txBody>
          <a:bodyPr wrap="square" lIns="0" tIns="0" rIns="0" bIns="0" rtlCol="0">
            <a:spAutoFit/>
          </a:bodyPr>
          <a:lstStyle/>
          <a:p>
            <a:r>
              <a:rPr lang="en-US" sz="1400" dirty="0">
                <a:solidFill>
                  <a:schemeClr val="tx2"/>
                </a:solidFill>
                <a:latin typeface="Avenir Light"/>
                <a:cs typeface="Avenir Light"/>
              </a:rPr>
              <a:t>* </a:t>
            </a:r>
            <a:r>
              <a:rPr lang="en-US" sz="1400" dirty="0">
                <a:solidFill>
                  <a:schemeClr val="tx2"/>
                </a:solidFill>
                <a:latin typeface="Arial Narrow" panose="020B0606020202030204" pitchFamily="34" charset="0"/>
                <a:cs typeface="Avenir Light"/>
              </a:rPr>
              <a:t>Ensure the date                                                                                                                                                                                                                           filter is unchecked</a:t>
            </a:r>
          </a:p>
        </p:txBody>
      </p:sp>
      <p:sp>
        <p:nvSpPr>
          <p:cNvPr id="4" name="Arrow: Right 3">
            <a:extLst>
              <a:ext uri="{FF2B5EF4-FFF2-40B4-BE49-F238E27FC236}">
                <a16:creationId xmlns:a16="http://schemas.microsoft.com/office/drawing/2014/main" id="{C296214C-3027-41E3-A763-D35ABBE2B0FD}"/>
              </a:ext>
            </a:extLst>
          </p:cNvPr>
          <p:cNvSpPr/>
          <p:nvPr/>
        </p:nvSpPr>
        <p:spPr>
          <a:xfrm>
            <a:off x="1520294" y="3499679"/>
            <a:ext cx="1520917" cy="168676"/>
          </a:xfrm>
          <a:prstGeom prs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pic>
        <p:nvPicPr>
          <p:cNvPr id="6" name="Recorded Sound">
            <a:hlinkClick r:id="" action="ppaction://media"/>
            <a:extLst>
              <a:ext uri="{FF2B5EF4-FFF2-40B4-BE49-F238E27FC236}">
                <a16:creationId xmlns:a16="http://schemas.microsoft.com/office/drawing/2014/main" id="{B594912A-EBFB-48A4-8680-DC5932220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1286344"/>
      </p:ext>
    </p:extLst>
  </p:cSld>
  <p:clrMapOvr>
    <a:masterClrMapping/>
  </p:clrMapOvr>
  <mc:AlternateContent xmlns:mc="http://schemas.openxmlformats.org/markup-compatibility/2006" xmlns:p14="http://schemas.microsoft.com/office/powerpoint/2010/main">
    <mc:Choice Requires="p14">
      <p:transition spd="med" p14:dur="700" advTm="15638">
        <p:fade/>
      </p:transition>
    </mc:Choice>
    <mc:Fallback xmlns="">
      <p:transition spd="med" advTm="15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93C9-8503-409A-ACAA-5141CD23F313}"/>
              </a:ext>
            </a:extLst>
          </p:cNvPr>
          <p:cNvSpPr>
            <a:spLocks noGrp="1"/>
          </p:cNvSpPr>
          <p:nvPr>
            <p:ph type="title"/>
          </p:nvPr>
        </p:nvSpPr>
        <p:spPr>
          <a:xfrm>
            <a:off x="6146353" y="1500506"/>
            <a:ext cx="2335025" cy="2717133"/>
          </a:xfrm>
        </p:spPr>
        <p:txBody>
          <a:bodyPr vert="horz" lIns="68580" tIns="34290" rIns="68580" bIns="34290" rtlCol="0" anchor="b">
            <a:normAutofit fontScale="90000"/>
          </a:bodyPr>
          <a:lstStyle/>
          <a:p>
            <a:pPr algn="ctr">
              <a:lnSpc>
                <a:spcPct val="85000"/>
              </a:lnSpc>
            </a:pPr>
            <a:r>
              <a:rPr lang="en-US" sz="3150" b="1" dirty="0">
                <a:solidFill>
                  <a:srgbClr val="FFFFFF"/>
                </a:solidFill>
              </a:rPr>
              <a:t>AQ Suspense: Display Client Services: finding the Das </a:t>
            </a:r>
          </a:p>
        </p:txBody>
      </p:sp>
      <p:pic>
        <p:nvPicPr>
          <p:cNvPr id="7" name="Content Placeholder 6">
            <a:extLst>
              <a:ext uri="{FF2B5EF4-FFF2-40B4-BE49-F238E27FC236}">
                <a16:creationId xmlns:a16="http://schemas.microsoft.com/office/drawing/2014/main" id="{31CDF80E-760D-4796-83C2-ABFE0C59672F}"/>
              </a:ext>
            </a:extLst>
          </p:cNvPr>
          <p:cNvPicPr>
            <a:picLocks noGrp="1" noChangeAspect="1"/>
          </p:cNvPicPr>
          <p:nvPr>
            <p:ph idx="1"/>
          </p:nvPr>
        </p:nvPicPr>
        <p:blipFill>
          <a:blip r:embed="rId4"/>
          <a:stretch>
            <a:fillRect/>
          </a:stretch>
        </p:blipFill>
        <p:spPr>
          <a:xfrm>
            <a:off x="2937244" y="1899821"/>
            <a:ext cx="5674096" cy="4412202"/>
          </a:xfrm>
          <a:prstGeom prst="rect">
            <a:avLst/>
          </a:prstGeom>
        </p:spPr>
      </p:pic>
      <p:sp>
        <p:nvSpPr>
          <p:cNvPr id="12" name="TextBox 11">
            <a:extLst>
              <a:ext uri="{FF2B5EF4-FFF2-40B4-BE49-F238E27FC236}">
                <a16:creationId xmlns:a16="http://schemas.microsoft.com/office/drawing/2014/main" id="{BD3BA992-0544-4C43-8906-64951452CB71}"/>
              </a:ext>
            </a:extLst>
          </p:cNvPr>
          <p:cNvSpPr txBox="1"/>
          <p:nvPr/>
        </p:nvSpPr>
        <p:spPr>
          <a:xfrm>
            <a:off x="337352" y="334998"/>
            <a:ext cx="6116715" cy="369332"/>
          </a:xfrm>
          <a:prstGeom prst="rect">
            <a:avLst/>
          </a:prstGeom>
          <a:noFill/>
        </p:spPr>
        <p:txBody>
          <a:bodyPr wrap="square" lIns="0" tIns="0" rIns="0" bIns="0" rtlCol="0">
            <a:spAutoFit/>
          </a:bodyPr>
          <a:lstStyle/>
          <a:p>
            <a:r>
              <a:rPr lang="en-US" sz="2400" dirty="0">
                <a:solidFill>
                  <a:schemeClr val="bg1"/>
                </a:solidFill>
              </a:rPr>
              <a:t>IDENTIFYING AQ SUSPENSE CODES</a:t>
            </a:r>
            <a:endParaRPr lang="en-US" sz="2400" dirty="0">
              <a:solidFill>
                <a:schemeClr val="bg1"/>
              </a:solidFill>
              <a:latin typeface="Avenir Light"/>
              <a:cs typeface="Avenir Light"/>
            </a:endParaRPr>
          </a:p>
        </p:txBody>
      </p:sp>
      <p:sp>
        <p:nvSpPr>
          <p:cNvPr id="14" name="TextBox 13">
            <a:extLst>
              <a:ext uri="{FF2B5EF4-FFF2-40B4-BE49-F238E27FC236}">
                <a16:creationId xmlns:a16="http://schemas.microsoft.com/office/drawing/2014/main" id="{7918C589-73F2-489C-9307-EB9BAFC00CF2}"/>
              </a:ext>
            </a:extLst>
          </p:cNvPr>
          <p:cNvSpPr txBox="1"/>
          <p:nvPr/>
        </p:nvSpPr>
        <p:spPr>
          <a:xfrm>
            <a:off x="146483" y="2463313"/>
            <a:ext cx="2392531" cy="1754326"/>
          </a:xfrm>
          <a:prstGeom prst="rect">
            <a:avLst/>
          </a:prstGeom>
          <a:noFill/>
        </p:spPr>
        <p:txBody>
          <a:bodyPr wrap="square">
            <a:spAutoFit/>
          </a:bodyPr>
          <a:lstStyle/>
          <a:p>
            <a:r>
              <a:rPr kumimoji="0" lang="en-US" sz="1800" i="0" u="none" strike="noStrike" kern="1200" cap="all" spc="0" normalizeH="0" baseline="0" noProof="0" dirty="0">
                <a:ln>
                  <a:noFill/>
                </a:ln>
                <a:solidFill>
                  <a:schemeClr val="accent1">
                    <a:lumMod val="75000"/>
                  </a:schemeClr>
                </a:solidFill>
                <a:effectLst/>
                <a:uLnTx/>
                <a:uFillTx/>
                <a:latin typeface="+mn-lt"/>
                <a:ea typeface="+mj-ea"/>
                <a:cs typeface="+mj-cs"/>
              </a:rPr>
              <a:t>In service details, select Diagnosis Detail, make a note of the diagnosis attached</a:t>
            </a:r>
            <a:endParaRPr lang="en-US" dirty="0"/>
          </a:p>
        </p:txBody>
      </p:sp>
      <p:pic>
        <p:nvPicPr>
          <p:cNvPr id="3" name="Recorded Sound">
            <a:hlinkClick r:id="" action="ppaction://media"/>
            <a:extLst>
              <a:ext uri="{FF2B5EF4-FFF2-40B4-BE49-F238E27FC236}">
                <a16:creationId xmlns:a16="http://schemas.microsoft.com/office/drawing/2014/main" id="{A6E6C154-2655-4003-A98A-4196C7587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20593434"/>
      </p:ext>
    </p:extLst>
  </p:cSld>
  <p:clrMapOvr>
    <a:masterClrMapping/>
  </p:clrMapOvr>
  <mc:AlternateContent xmlns:mc="http://schemas.openxmlformats.org/markup-compatibility/2006" xmlns:p14="http://schemas.microsoft.com/office/powerpoint/2010/main">
    <mc:Choice Requires="p14">
      <p:transition spd="med" p14:dur="700" advTm="10727">
        <p:fade/>
      </p:transition>
    </mc:Choice>
    <mc:Fallback xmlns="">
      <p:transition spd="med" advTm="10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9094"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1E32-0610-40FE-98B0-3EBD88C5E7D2}"/>
              </a:ext>
            </a:extLst>
          </p:cNvPr>
          <p:cNvSpPr>
            <a:spLocks noGrp="1"/>
          </p:cNvSpPr>
          <p:nvPr>
            <p:ph type="title"/>
          </p:nvPr>
        </p:nvSpPr>
        <p:spPr>
          <a:xfrm>
            <a:off x="832485" y="4013568"/>
            <a:ext cx="7475220" cy="994410"/>
          </a:xfrm>
        </p:spPr>
        <p:txBody>
          <a:bodyPr vert="horz" lIns="68580" tIns="34290" rIns="68580" bIns="34290" rtlCol="0" anchor="b">
            <a:normAutofit fontScale="90000"/>
          </a:bodyPr>
          <a:lstStyle/>
          <a:p>
            <a:pPr algn="ctr">
              <a:lnSpc>
                <a:spcPct val="85000"/>
              </a:lnSpc>
            </a:pPr>
            <a:r>
              <a:rPr lang="en-US" sz="3825" b="1" dirty="0">
                <a:solidFill>
                  <a:srgbClr val="FFFFFF"/>
                </a:solidFill>
              </a:rPr>
              <a:t>AQ Suspense – diagnosis tab</a:t>
            </a:r>
          </a:p>
        </p:txBody>
      </p:sp>
      <p:pic>
        <p:nvPicPr>
          <p:cNvPr id="6" name="Picture 5">
            <a:extLst>
              <a:ext uri="{FF2B5EF4-FFF2-40B4-BE49-F238E27FC236}">
                <a16:creationId xmlns:a16="http://schemas.microsoft.com/office/drawing/2014/main" id="{B1F1D1C8-9D22-497F-9773-A6E8D0A2A862}"/>
              </a:ext>
            </a:extLst>
          </p:cNvPr>
          <p:cNvPicPr>
            <a:picLocks noChangeAspect="1"/>
          </p:cNvPicPr>
          <p:nvPr/>
        </p:nvPicPr>
        <p:blipFill>
          <a:blip r:embed="rId4"/>
          <a:stretch>
            <a:fillRect/>
          </a:stretch>
        </p:blipFill>
        <p:spPr>
          <a:xfrm>
            <a:off x="119992" y="3731276"/>
            <a:ext cx="8677779" cy="2906637"/>
          </a:xfrm>
          <a:prstGeom prst="rect">
            <a:avLst/>
          </a:prstGeom>
        </p:spPr>
      </p:pic>
      <p:pic>
        <p:nvPicPr>
          <p:cNvPr id="7" name="Picture 6">
            <a:extLst>
              <a:ext uri="{FF2B5EF4-FFF2-40B4-BE49-F238E27FC236}">
                <a16:creationId xmlns:a16="http://schemas.microsoft.com/office/drawing/2014/main" id="{52BB7AD0-DB1B-42ED-AB53-5F0E0C26924A}"/>
              </a:ext>
            </a:extLst>
          </p:cNvPr>
          <p:cNvPicPr>
            <a:picLocks noChangeAspect="1"/>
          </p:cNvPicPr>
          <p:nvPr/>
        </p:nvPicPr>
        <p:blipFill>
          <a:blip r:embed="rId5"/>
          <a:stretch>
            <a:fillRect/>
          </a:stretch>
        </p:blipFill>
        <p:spPr>
          <a:xfrm>
            <a:off x="5939161" y="1214105"/>
            <a:ext cx="3204840" cy="2399108"/>
          </a:xfrm>
          <a:prstGeom prst="rect">
            <a:avLst/>
          </a:prstGeom>
        </p:spPr>
      </p:pic>
      <p:sp>
        <p:nvSpPr>
          <p:cNvPr id="10" name="TextBox 9">
            <a:extLst>
              <a:ext uri="{FF2B5EF4-FFF2-40B4-BE49-F238E27FC236}">
                <a16:creationId xmlns:a16="http://schemas.microsoft.com/office/drawing/2014/main" id="{8F6D0E99-3946-4FDE-A2DD-B9CA6EB327A1}"/>
              </a:ext>
            </a:extLst>
          </p:cNvPr>
          <p:cNvSpPr txBox="1"/>
          <p:nvPr/>
        </p:nvSpPr>
        <p:spPr>
          <a:xfrm>
            <a:off x="337352" y="334998"/>
            <a:ext cx="6116715" cy="369332"/>
          </a:xfrm>
          <a:prstGeom prst="rect">
            <a:avLst/>
          </a:prstGeom>
          <a:noFill/>
        </p:spPr>
        <p:txBody>
          <a:bodyPr wrap="square" lIns="0" tIns="0" rIns="0" bIns="0" rtlCol="0">
            <a:spAutoFit/>
          </a:bodyPr>
          <a:lstStyle/>
          <a:p>
            <a:r>
              <a:rPr lang="en-US" sz="2400" dirty="0">
                <a:solidFill>
                  <a:schemeClr val="bg1"/>
                </a:solidFill>
              </a:rPr>
              <a:t>IDENTIFYING AQ SUSPENSE CODES</a:t>
            </a:r>
            <a:endParaRPr lang="en-US" sz="2400" dirty="0">
              <a:solidFill>
                <a:schemeClr val="bg1"/>
              </a:solidFill>
              <a:latin typeface="Avenir Light"/>
              <a:cs typeface="Avenir Light"/>
            </a:endParaRPr>
          </a:p>
        </p:txBody>
      </p:sp>
      <p:sp>
        <p:nvSpPr>
          <p:cNvPr id="11" name="TextBox 10">
            <a:extLst>
              <a:ext uri="{FF2B5EF4-FFF2-40B4-BE49-F238E27FC236}">
                <a16:creationId xmlns:a16="http://schemas.microsoft.com/office/drawing/2014/main" id="{6E7B7A3E-0602-4ECE-A02B-A5A66D05AB87}"/>
              </a:ext>
            </a:extLst>
          </p:cNvPr>
          <p:cNvSpPr txBox="1"/>
          <p:nvPr/>
        </p:nvSpPr>
        <p:spPr>
          <a:xfrm>
            <a:off x="337352" y="1673405"/>
            <a:ext cx="3852908" cy="1754326"/>
          </a:xfrm>
          <a:prstGeom prst="rect">
            <a:avLst/>
          </a:prstGeom>
          <a:noFill/>
        </p:spPr>
        <p:txBody>
          <a:bodyPr wrap="square">
            <a:spAutoFit/>
          </a:bodyPr>
          <a:lstStyle/>
          <a:p>
            <a:r>
              <a:rPr lang="en-US" cap="all" dirty="0">
                <a:solidFill>
                  <a:schemeClr val="accent1">
                    <a:lumMod val="75000"/>
                  </a:schemeClr>
                </a:solidFill>
                <a:ea typeface="+mj-ea"/>
                <a:cs typeface="+mj-cs"/>
              </a:rPr>
              <a:t>Open clinician’s home page, select diagnosis tab, click on the filter     on the top right corner of the diagnosis window, uncheck active diagnosis only</a:t>
            </a:r>
            <a:endParaRPr lang="en-US" dirty="0"/>
          </a:p>
        </p:txBody>
      </p:sp>
      <p:sp>
        <p:nvSpPr>
          <p:cNvPr id="3" name="Isosceles Triangle 2">
            <a:extLst>
              <a:ext uri="{FF2B5EF4-FFF2-40B4-BE49-F238E27FC236}">
                <a16:creationId xmlns:a16="http://schemas.microsoft.com/office/drawing/2014/main" id="{CC130B38-6213-40AF-9F6F-6ED88C8C2771}"/>
              </a:ext>
            </a:extLst>
          </p:cNvPr>
          <p:cNvSpPr/>
          <p:nvPr/>
        </p:nvSpPr>
        <p:spPr>
          <a:xfrm rot="10800000">
            <a:off x="2160677" y="2338750"/>
            <a:ext cx="206258" cy="1466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Recorded Sound">
            <a:hlinkClick r:id="" action="ppaction://media"/>
            <a:extLst>
              <a:ext uri="{FF2B5EF4-FFF2-40B4-BE49-F238E27FC236}">
                <a16:creationId xmlns:a16="http://schemas.microsoft.com/office/drawing/2014/main" id="{BEB7C9DC-69CC-4830-945E-9113BD2D8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64421686"/>
      </p:ext>
    </p:extLst>
  </p:cSld>
  <p:clrMapOvr>
    <a:masterClrMapping/>
  </p:clrMapOvr>
  <mc:AlternateContent xmlns:mc="http://schemas.openxmlformats.org/markup-compatibility/2006" xmlns:p14="http://schemas.microsoft.com/office/powerpoint/2010/main">
    <mc:Choice Requires="p14">
      <p:transition spd="med" p14:dur="700" advTm="21172">
        <p:fade/>
      </p:transition>
    </mc:Choice>
    <mc:Fallback xmlns="">
      <p:transition spd="med" advTm="21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97D6-1505-4BBD-8E43-875775E71BCB}"/>
              </a:ext>
            </a:extLst>
          </p:cNvPr>
          <p:cNvSpPr>
            <a:spLocks noGrp="1"/>
          </p:cNvSpPr>
          <p:nvPr>
            <p:ph type="title"/>
          </p:nvPr>
        </p:nvSpPr>
        <p:spPr>
          <a:xfrm>
            <a:off x="6146353" y="1500506"/>
            <a:ext cx="2335025" cy="2717133"/>
          </a:xfrm>
        </p:spPr>
        <p:txBody>
          <a:bodyPr vert="horz" lIns="68580" tIns="34290" rIns="68580" bIns="34290" rtlCol="0" anchor="b">
            <a:normAutofit/>
          </a:bodyPr>
          <a:lstStyle/>
          <a:p>
            <a:pPr algn="ctr">
              <a:lnSpc>
                <a:spcPct val="85000"/>
              </a:lnSpc>
            </a:pPr>
            <a:r>
              <a:rPr lang="en-US" sz="2850" b="1" dirty="0">
                <a:solidFill>
                  <a:srgbClr val="FFFFFF"/>
                </a:solidFill>
              </a:rPr>
              <a:t>Diagnosis tab showing active and ended diagnosis</a:t>
            </a:r>
          </a:p>
        </p:txBody>
      </p:sp>
      <p:pic>
        <p:nvPicPr>
          <p:cNvPr id="5" name="Picture 4">
            <a:extLst>
              <a:ext uri="{FF2B5EF4-FFF2-40B4-BE49-F238E27FC236}">
                <a16:creationId xmlns:a16="http://schemas.microsoft.com/office/drawing/2014/main" id="{8B1940C4-6078-4A6D-9DF0-ADAC006D785E}"/>
              </a:ext>
            </a:extLst>
          </p:cNvPr>
          <p:cNvPicPr>
            <a:picLocks noChangeAspect="1"/>
          </p:cNvPicPr>
          <p:nvPr/>
        </p:nvPicPr>
        <p:blipFill>
          <a:blip r:embed="rId4"/>
          <a:stretch>
            <a:fillRect/>
          </a:stretch>
        </p:blipFill>
        <p:spPr>
          <a:xfrm>
            <a:off x="2905746" y="2127295"/>
            <a:ext cx="5978633" cy="3367983"/>
          </a:xfrm>
          <a:prstGeom prst="rect">
            <a:avLst/>
          </a:prstGeom>
        </p:spPr>
      </p:pic>
      <p:sp>
        <p:nvSpPr>
          <p:cNvPr id="11" name="TextBox 10">
            <a:extLst>
              <a:ext uri="{FF2B5EF4-FFF2-40B4-BE49-F238E27FC236}">
                <a16:creationId xmlns:a16="http://schemas.microsoft.com/office/drawing/2014/main" id="{5B827A15-9D21-455D-9182-CBFB729457E3}"/>
              </a:ext>
            </a:extLst>
          </p:cNvPr>
          <p:cNvSpPr txBox="1"/>
          <p:nvPr/>
        </p:nvSpPr>
        <p:spPr>
          <a:xfrm>
            <a:off x="337352" y="334998"/>
            <a:ext cx="6116715" cy="369332"/>
          </a:xfrm>
          <a:prstGeom prst="rect">
            <a:avLst/>
          </a:prstGeom>
          <a:noFill/>
        </p:spPr>
        <p:txBody>
          <a:bodyPr wrap="square" lIns="0" tIns="0" rIns="0" bIns="0" rtlCol="0">
            <a:spAutoFit/>
          </a:bodyPr>
          <a:lstStyle/>
          <a:p>
            <a:r>
              <a:rPr lang="en-US" sz="2400" dirty="0">
                <a:solidFill>
                  <a:schemeClr val="bg1"/>
                </a:solidFill>
              </a:rPr>
              <a:t>IDENTIFYING AQ SUSPENSE CODES</a:t>
            </a:r>
            <a:endParaRPr lang="en-US" sz="2400" dirty="0">
              <a:solidFill>
                <a:schemeClr val="bg1"/>
              </a:solidFill>
              <a:latin typeface="Avenir Light"/>
              <a:cs typeface="Avenir Light"/>
            </a:endParaRPr>
          </a:p>
        </p:txBody>
      </p:sp>
      <p:sp>
        <p:nvSpPr>
          <p:cNvPr id="12" name="TextBox 11">
            <a:extLst>
              <a:ext uri="{FF2B5EF4-FFF2-40B4-BE49-F238E27FC236}">
                <a16:creationId xmlns:a16="http://schemas.microsoft.com/office/drawing/2014/main" id="{CA84B8FE-149B-406D-A8B0-C0145E012C4F}"/>
              </a:ext>
            </a:extLst>
          </p:cNvPr>
          <p:cNvSpPr txBox="1"/>
          <p:nvPr/>
        </p:nvSpPr>
        <p:spPr>
          <a:xfrm>
            <a:off x="146483" y="2463313"/>
            <a:ext cx="2656034" cy="1754326"/>
          </a:xfrm>
          <a:prstGeom prst="rect">
            <a:avLst/>
          </a:prstGeom>
          <a:noFill/>
        </p:spPr>
        <p:txBody>
          <a:bodyPr wrap="square">
            <a:spAutoFit/>
          </a:bodyPr>
          <a:lstStyle/>
          <a:p>
            <a:r>
              <a:rPr lang="en-US" cap="all" dirty="0">
                <a:solidFill>
                  <a:schemeClr val="accent1">
                    <a:lumMod val="75000"/>
                  </a:schemeClr>
                </a:solidFill>
                <a:ea typeface="+mj-ea"/>
                <a:cs typeface="+mj-cs"/>
              </a:rPr>
              <a:t>new unfiltered view documents a full history of diagnosis showing active and ended diagnosis. </a:t>
            </a:r>
            <a:endParaRPr lang="en-US" dirty="0"/>
          </a:p>
        </p:txBody>
      </p:sp>
      <p:pic>
        <p:nvPicPr>
          <p:cNvPr id="4" name="Recorded Sound">
            <a:hlinkClick r:id="" action="ppaction://media"/>
            <a:extLst>
              <a:ext uri="{FF2B5EF4-FFF2-40B4-BE49-F238E27FC236}">
                <a16:creationId xmlns:a16="http://schemas.microsoft.com/office/drawing/2014/main" id="{A9817A9E-960A-4C2F-929C-BAAACC8EF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42110737"/>
      </p:ext>
    </p:extLst>
  </p:cSld>
  <p:clrMapOvr>
    <a:masterClrMapping/>
  </p:clrMapOvr>
  <mc:AlternateContent xmlns:mc="http://schemas.openxmlformats.org/markup-compatibility/2006" xmlns:p14="http://schemas.microsoft.com/office/powerpoint/2010/main">
    <mc:Choice Requires="p14">
      <p:transition spd="med" p14:dur="700" advTm="12384">
        <p:fade/>
      </p:transition>
    </mc:Choice>
    <mc:Fallback xmlns="">
      <p:transition spd="med" advTm="12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2"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2758C-DB44-4ED4-B994-69B32B8BFE09}"/>
              </a:ext>
            </a:extLst>
          </p:cNvPr>
          <p:cNvPicPr>
            <a:picLocks noChangeAspect="1"/>
          </p:cNvPicPr>
          <p:nvPr/>
        </p:nvPicPr>
        <p:blipFill>
          <a:blip r:embed="rId4"/>
          <a:stretch>
            <a:fillRect/>
          </a:stretch>
        </p:blipFill>
        <p:spPr>
          <a:xfrm>
            <a:off x="230415" y="2823530"/>
            <a:ext cx="3875106" cy="3968255"/>
          </a:xfrm>
          <a:prstGeom prst="rect">
            <a:avLst/>
          </a:prstGeom>
        </p:spPr>
      </p:pic>
      <p:sp>
        <p:nvSpPr>
          <p:cNvPr id="2" name="Title 1">
            <a:extLst>
              <a:ext uri="{FF2B5EF4-FFF2-40B4-BE49-F238E27FC236}">
                <a16:creationId xmlns:a16="http://schemas.microsoft.com/office/drawing/2014/main" id="{EF1495EF-39D1-4206-9AD7-052936190B82}"/>
              </a:ext>
            </a:extLst>
          </p:cNvPr>
          <p:cNvSpPr>
            <a:spLocks noGrp="1"/>
          </p:cNvSpPr>
          <p:nvPr>
            <p:ph type="title"/>
          </p:nvPr>
        </p:nvSpPr>
        <p:spPr>
          <a:xfrm>
            <a:off x="868680" y="1255295"/>
            <a:ext cx="7406640" cy="1017270"/>
          </a:xfrm>
        </p:spPr>
        <p:txBody>
          <a:bodyPr/>
          <a:lstStyle/>
          <a:p>
            <a:r>
              <a:rPr lang="en-US" dirty="0"/>
              <a:t>Diagnosis Form</a:t>
            </a:r>
          </a:p>
        </p:txBody>
      </p:sp>
      <p:pic>
        <p:nvPicPr>
          <p:cNvPr id="5" name="Picture 4">
            <a:extLst>
              <a:ext uri="{FF2B5EF4-FFF2-40B4-BE49-F238E27FC236}">
                <a16:creationId xmlns:a16="http://schemas.microsoft.com/office/drawing/2014/main" id="{A4A1B72A-8385-4339-8DEF-A04EE472D6E9}"/>
              </a:ext>
            </a:extLst>
          </p:cNvPr>
          <p:cNvPicPr>
            <a:picLocks noChangeAspect="1"/>
          </p:cNvPicPr>
          <p:nvPr/>
        </p:nvPicPr>
        <p:blipFill>
          <a:blip r:embed="rId5"/>
          <a:stretch>
            <a:fillRect/>
          </a:stretch>
        </p:blipFill>
        <p:spPr>
          <a:xfrm>
            <a:off x="4572000" y="4819166"/>
            <a:ext cx="4438584" cy="1763040"/>
          </a:xfrm>
          <a:prstGeom prst="rect">
            <a:avLst/>
          </a:prstGeom>
        </p:spPr>
      </p:pic>
      <p:pic>
        <p:nvPicPr>
          <p:cNvPr id="6" name="Picture 5">
            <a:extLst>
              <a:ext uri="{FF2B5EF4-FFF2-40B4-BE49-F238E27FC236}">
                <a16:creationId xmlns:a16="http://schemas.microsoft.com/office/drawing/2014/main" id="{AB30371D-B3F3-4F04-91A5-5B0B31D0B03C}"/>
              </a:ext>
            </a:extLst>
          </p:cNvPr>
          <p:cNvPicPr>
            <a:picLocks noChangeAspect="1"/>
          </p:cNvPicPr>
          <p:nvPr/>
        </p:nvPicPr>
        <p:blipFill>
          <a:blip r:embed="rId6"/>
          <a:stretch>
            <a:fillRect/>
          </a:stretch>
        </p:blipFill>
        <p:spPr>
          <a:xfrm>
            <a:off x="4598221" y="2533752"/>
            <a:ext cx="4412363" cy="1763040"/>
          </a:xfrm>
          <a:prstGeom prst="rect">
            <a:avLst/>
          </a:prstGeom>
        </p:spPr>
      </p:pic>
      <p:sp>
        <p:nvSpPr>
          <p:cNvPr id="7" name="TextBox 6">
            <a:extLst>
              <a:ext uri="{FF2B5EF4-FFF2-40B4-BE49-F238E27FC236}">
                <a16:creationId xmlns:a16="http://schemas.microsoft.com/office/drawing/2014/main" id="{1B6118BC-8450-4E73-8A67-D47CD8A575B2}"/>
              </a:ext>
            </a:extLst>
          </p:cNvPr>
          <p:cNvSpPr txBox="1"/>
          <p:nvPr/>
        </p:nvSpPr>
        <p:spPr>
          <a:xfrm>
            <a:off x="5650339" y="4407938"/>
            <a:ext cx="2093119" cy="300082"/>
          </a:xfrm>
          <a:prstGeom prst="rect">
            <a:avLst/>
          </a:prstGeom>
          <a:noFill/>
        </p:spPr>
        <p:txBody>
          <a:bodyPr wrap="square" rtlCol="0">
            <a:spAutoFit/>
          </a:bodyPr>
          <a:lstStyle/>
          <a:p>
            <a:r>
              <a:rPr lang="en-US" sz="1350" dirty="0"/>
              <a:t>1/20/19 Diagnosis Form</a:t>
            </a:r>
          </a:p>
        </p:txBody>
      </p:sp>
      <p:sp>
        <p:nvSpPr>
          <p:cNvPr id="8" name="TextBox 7">
            <a:extLst>
              <a:ext uri="{FF2B5EF4-FFF2-40B4-BE49-F238E27FC236}">
                <a16:creationId xmlns:a16="http://schemas.microsoft.com/office/drawing/2014/main" id="{68AF8867-2079-4A48-B406-996BD4D7F1A1}"/>
              </a:ext>
            </a:extLst>
          </p:cNvPr>
          <p:cNvSpPr txBox="1"/>
          <p:nvPr/>
        </p:nvSpPr>
        <p:spPr>
          <a:xfrm>
            <a:off x="5694726" y="2181186"/>
            <a:ext cx="2193131" cy="507831"/>
          </a:xfrm>
          <a:prstGeom prst="rect">
            <a:avLst/>
          </a:prstGeom>
          <a:noFill/>
        </p:spPr>
        <p:txBody>
          <a:bodyPr wrap="square" rtlCol="0">
            <a:spAutoFit/>
          </a:bodyPr>
          <a:lstStyle/>
          <a:p>
            <a:r>
              <a:rPr lang="en-US" sz="1350" dirty="0"/>
              <a:t>11/12/18 Diagnosis Form 	</a:t>
            </a:r>
          </a:p>
        </p:txBody>
      </p:sp>
      <p:sp>
        <p:nvSpPr>
          <p:cNvPr id="9" name="TextBox 8">
            <a:extLst>
              <a:ext uri="{FF2B5EF4-FFF2-40B4-BE49-F238E27FC236}">
                <a16:creationId xmlns:a16="http://schemas.microsoft.com/office/drawing/2014/main" id="{32398A26-1F8C-4F86-8C61-FC55A471EE6A}"/>
              </a:ext>
            </a:extLst>
          </p:cNvPr>
          <p:cNvSpPr txBox="1"/>
          <p:nvPr/>
        </p:nvSpPr>
        <p:spPr>
          <a:xfrm>
            <a:off x="337352" y="334998"/>
            <a:ext cx="6116715" cy="369332"/>
          </a:xfrm>
          <a:prstGeom prst="rect">
            <a:avLst/>
          </a:prstGeom>
          <a:noFill/>
        </p:spPr>
        <p:txBody>
          <a:bodyPr wrap="square" lIns="0" tIns="0" rIns="0" bIns="0" rtlCol="0">
            <a:spAutoFit/>
          </a:bodyPr>
          <a:lstStyle/>
          <a:p>
            <a:r>
              <a:rPr lang="en-US" sz="2400" dirty="0">
                <a:solidFill>
                  <a:schemeClr val="bg1"/>
                </a:solidFill>
              </a:rPr>
              <a:t>IDENTIFYING AQ SUSPENSE CODES</a:t>
            </a:r>
            <a:endParaRPr lang="en-US" sz="2400" dirty="0">
              <a:solidFill>
                <a:schemeClr val="bg1"/>
              </a:solidFill>
              <a:latin typeface="Avenir Light"/>
              <a:cs typeface="Avenir Light"/>
            </a:endParaRPr>
          </a:p>
        </p:txBody>
      </p:sp>
      <p:sp>
        <p:nvSpPr>
          <p:cNvPr id="10" name="TextBox 9">
            <a:extLst>
              <a:ext uri="{FF2B5EF4-FFF2-40B4-BE49-F238E27FC236}">
                <a16:creationId xmlns:a16="http://schemas.microsoft.com/office/drawing/2014/main" id="{1F7D2403-F265-4995-BA03-67B31DBE105C}"/>
              </a:ext>
            </a:extLst>
          </p:cNvPr>
          <p:cNvSpPr txBox="1"/>
          <p:nvPr/>
        </p:nvSpPr>
        <p:spPr>
          <a:xfrm>
            <a:off x="65776" y="1255647"/>
            <a:ext cx="4480003" cy="1400383"/>
          </a:xfrm>
          <a:prstGeom prst="rect">
            <a:avLst/>
          </a:prstGeom>
          <a:noFill/>
        </p:spPr>
        <p:txBody>
          <a:bodyPr wrap="square">
            <a:spAutoFit/>
          </a:bodyPr>
          <a:lstStyle/>
          <a:p>
            <a:r>
              <a:rPr lang="en-US" sz="1700" cap="all" dirty="0">
                <a:solidFill>
                  <a:schemeClr val="accent1">
                    <a:lumMod val="75000"/>
                  </a:schemeClr>
                </a:solidFill>
                <a:ea typeface="+mj-ea"/>
                <a:cs typeface="+mj-cs"/>
              </a:rPr>
              <a:t>Select the  assessment tab to  view diagnosis forms entered around the suspended Service date to locate possible  changes to the attached diagnosis. </a:t>
            </a:r>
            <a:endParaRPr lang="en-US" sz="1700" dirty="0"/>
          </a:p>
        </p:txBody>
      </p:sp>
      <p:pic>
        <p:nvPicPr>
          <p:cNvPr id="3" name="Recorded Sound">
            <a:hlinkClick r:id="" action="ppaction://media"/>
            <a:extLst>
              <a:ext uri="{FF2B5EF4-FFF2-40B4-BE49-F238E27FC236}">
                <a16:creationId xmlns:a16="http://schemas.microsoft.com/office/drawing/2014/main" id="{3E189209-7BDF-4C9C-8D14-99705020A7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89026755"/>
      </p:ext>
    </p:extLst>
  </p:cSld>
  <p:clrMapOvr>
    <a:masterClrMapping/>
  </p:clrMapOvr>
  <mc:AlternateContent xmlns:mc="http://schemas.openxmlformats.org/markup-compatibility/2006" xmlns:p14="http://schemas.microsoft.com/office/powerpoint/2010/main">
    <mc:Choice Requires="p14">
      <p:transition spd="med" p14:dur="700" advTm="15639">
        <p:fade/>
      </p:transition>
    </mc:Choice>
    <mc:Fallback xmlns="">
      <p:transition spd="med" advTm="15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3"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742A-086D-414A-9146-1C1842407F05}"/>
              </a:ext>
            </a:extLst>
          </p:cNvPr>
          <p:cNvSpPr>
            <a:spLocks noGrp="1"/>
          </p:cNvSpPr>
          <p:nvPr>
            <p:ph type="title"/>
          </p:nvPr>
        </p:nvSpPr>
        <p:spPr>
          <a:xfrm>
            <a:off x="166616" y="152400"/>
            <a:ext cx="5980183" cy="857964"/>
          </a:xfrm>
        </p:spPr>
        <p:txBody>
          <a:bodyPr/>
          <a:lstStyle/>
          <a:p>
            <a:br>
              <a:rPr lang="en-US" dirty="0"/>
            </a:br>
            <a:r>
              <a:rPr lang="en-US" sz="2000" dirty="0"/>
              <a:t>How to reinstate an ended diagnosis: diagnosis form 1</a:t>
            </a:r>
            <a:endParaRPr lang="en-US" dirty="0"/>
          </a:p>
        </p:txBody>
      </p:sp>
      <p:sp>
        <p:nvSpPr>
          <p:cNvPr id="4" name="TextBox 3">
            <a:extLst>
              <a:ext uri="{FF2B5EF4-FFF2-40B4-BE49-F238E27FC236}">
                <a16:creationId xmlns:a16="http://schemas.microsoft.com/office/drawing/2014/main" id="{1DA2A0F5-B0AB-46BA-947F-DD6FA9CC1CA4}"/>
              </a:ext>
            </a:extLst>
          </p:cNvPr>
          <p:cNvSpPr txBox="1"/>
          <p:nvPr/>
        </p:nvSpPr>
        <p:spPr>
          <a:xfrm>
            <a:off x="98239" y="1850936"/>
            <a:ext cx="2822761" cy="4062651"/>
          </a:xfrm>
          <a:prstGeom prst="rect">
            <a:avLst/>
          </a:prstGeom>
          <a:noFill/>
        </p:spPr>
        <p:txBody>
          <a:bodyPr wrap="square">
            <a:spAutoFit/>
          </a:bodyPr>
          <a:lstStyle/>
          <a:p>
            <a:pPr algn="l"/>
            <a:r>
              <a:rPr lang="en-US" sz="2000" b="1" i="0" u="none" strike="noStrike" baseline="0" dirty="0">
                <a:solidFill>
                  <a:schemeClr val="accent1">
                    <a:lumMod val="75000"/>
                  </a:schemeClr>
                </a:solidFill>
                <a:latin typeface="Calibri" panose="020F0502020204030204" pitchFamily="34" charset="0"/>
              </a:rPr>
              <a:t>To reinstate an ended or restarted diagnosis you mus</a:t>
            </a:r>
            <a:r>
              <a:rPr lang="en-US" sz="2000" b="1" dirty="0">
                <a:solidFill>
                  <a:schemeClr val="accent1">
                    <a:lumMod val="75000"/>
                  </a:schemeClr>
                </a:solidFill>
                <a:latin typeface="Calibri" panose="020F0502020204030204" pitchFamily="34" charset="0"/>
              </a:rPr>
              <a:t>t enter</a:t>
            </a:r>
            <a:r>
              <a:rPr lang="en-US" sz="2000" b="1" u="sng" dirty="0">
                <a:solidFill>
                  <a:schemeClr val="accent1">
                    <a:lumMod val="75000"/>
                  </a:schemeClr>
                </a:solidFill>
                <a:latin typeface="Calibri" panose="020F0502020204030204" pitchFamily="34" charset="0"/>
              </a:rPr>
              <a:t> two </a:t>
            </a:r>
            <a:r>
              <a:rPr lang="en-US" sz="2000" b="1" dirty="0">
                <a:solidFill>
                  <a:schemeClr val="accent1">
                    <a:lumMod val="75000"/>
                  </a:schemeClr>
                </a:solidFill>
                <a:latin typeface="Calibri" panose="020F0502020204030204" pitchFamily="34" charset="0"/>
              </a:rPr>
              <a:t>diagnosis forms. </a:t>
            </a:r>
          </a:p>
          <a:p>
            <a:pPr algn="l"/>
            <a:endParaRPr lang="en-US" sz="1800" b="0" i="0" u="sng" strike="noStrike" baseline="0" dirty="0">
              <a:latin typeface="Calibri" panose="020F0502020204030204" pitchFamily="34" charset="0"/>
            </a:endParaRPr>
          </a:p>
          <a:p>
            <a:pPr algn="l"/>
            <a:r>
              <a:rPr lang="en-US" sz="1800" b="1" i="0" u="sng" strike="noStrike" baseline="0" dirty="0">
                <a:latin typeface="Calibri" panose="020F0502020204030204" pitchFamily="34" charset="0"/>
              </a:rPr>
              <a:t>Diagnosis Form One</a:t>
            </a:r>
            <a:r>
              <a:rPr lang="en-US" sz="1800" b="1" i="0" u="none" strike="noStrike" baseline="0" dirty="0">
                <a:latin typeface="Calibri" panose="020F0502020204030204" pitchFamily="34" charset="0"/>
              </a:rPr>
              <a:t>:</a:t>
            </a:r>
          </a:p>
          <a:p>
            <a:pPr algn="l"/>
            <a:endParaRPr lang="en-US" dirty="0">
              <a:latin typeface="Calibri" panose="020F0502020204030204" pitchFamily="34" charset="0"/>
            </a:endParaRPr>
          </a:p>
          <a:p>
            <a:pPr algn="l"/>
            <a:r>
              <a:rPr lang="en-US" sz="1800" b="0" i="0" u="none" strike="noStrike" baseline="0" dirty="0">
                <a:latin typeface="Calibri" panose="020F0502020204030204" pitchFamily="34" charset="0"/>
              </a:rPr>
              <a:t>Enter a Diagnosis Assessment with a form date of the </a:t>
            </a:r>
            <a:r>
              <a:rPr lang="en-US" sz="1800" b="1" i="0" u="none" strike="noStrike" baseline="0" dirty="0">
                <a:solidFill>
                  <a:srgbClr val="00B050"/>
                </a:solidFill>
                <a:latin typeface="Calibri" panose="020F0502020204030204" pitchFamily="34" charset="0"/>
              </a:rPr>
              <a:t>first date of service</a:t>
            </a:r>
            <a:r>
              <a:rPr lang="en-US" sz="1800" b="1" i="0" u="none" strike="noStrike" baseline="0" dirty="0">
                <a:latin typeface="Calibri" panose="020F0502020204030204" pitchFamily="34" charset="0"/>
              </a:rPr>
              <a:t>. </a:t>
            </a:r>
            <a:r>
              <a:rPr lang="en-US" sz="1800" b="0" i="0" u="none" strike="noStrike" baseline="0" dirty="0">
                <a:latin typeface="Calibri" panose="020F0502020204030204" pitchFamily="34" charset="0"/>
              </a:rPr>
              <a:t>Ensure a </a:t>
            </a:r>
            <a:r>
              <a:rPr lang="en-US" sz="1800" b="1" i="0" u="none" strike="noStrike" baseline="0" dirty="0">
                <a:latin typeface="Calibri-Bold"/>
              </a:rPr>
              <a:t>MENTAL</a:t>
            </a:r>
          </a:p>
          <a:p>
            <a:pPr algn="l"/>
            <a:r>
              <a:rPr lang="en-US" sz="1800" b="1" i="0" u="none" strike="noStrike" baseline="0" dirty="0">
                <a:latin typeface="Calibri-Bold"/>
              </a:rPr>
              <a:t>HEALTH </a:t>
            </a:r>
            <a:r>
              <a:rPr lang="en-US" sz="1800" b="0" i="0" u="none" strike="noStrike" baseline="0" dirty="0">
                <a:latin typeface="Calibri" panose="020F0502020204030204" pitchFamily="34" charset="0"/>
              </a:rPr>
              <a:t>diagnosis covers the first date of service prior to final approval.</a:t>
            </a:r>
            <a:endParaRPr lang="en-US" dirty="0"/>
          </a:p>
        </p:txBody>
      </p:sp>
      <p:pic>
        <p:nvPicPr>
          <p:cNvPr id="10" name="Picture 9">
            <a:extLst>
              <a:ext uri="{FF2B5EF4-FFF2-40B4-BE49-F238E27FC236}">
                <a16:creationId xmlns:a16="http://schemas.microsoft.com/office/drawing/2014/main" id="{690865C4-CDD4-408E-B1DD-EAEC287EBDD6}"/>
              </a:ext>
            </a:extLst>
          </p:cNvPr>
          <p:cNvPicPr>
            <a:picLocks noChangeAspect="1"/>
          </p:cNvPicPr>
          <p:nvPr/>
        </p:nvPicPr>
        <p:blipFill>
          <a:blip r:embed="rId4"/>
          <a:stretch>
            <a:fillRect/>
          </a:stretch>
        </p:blipFill>
        <p:spPr>
          <a:xfrm>
            <a:off x="2921000" y="1292160"/>
            <a:ext cx="5853185" cy="5134040"/>
          </a:xfrm>
          <a:prstGeom prst="rect">
            <a:avLst/>
          </a:prstGeom>
        </p:spPr>
      </p:pic>
      <p:sp>
        <p:nvSpPr>
          <p:cNvPr id="11" name="TextBox 10">
            <a:extLst>
              <a:ext uri="{FF2B5EF4-FFF2-40B4-BE49-F238E27FC236}">
                <a16:creationId xmlns:a16="http://schemas.microsoft.com/office/drawing/2014/main" id="{2181BDFD-372F-4BE6-BF5E-AA648DE3A751}"/>
              </a:ext>
            </a:extLst>
          </p:cNvPr>
          <p:cNvSpPr txBox="1"/>
          <p:nvPr/>
        </p:nvSpPr>
        <p:spPr>
          <a:xfrm>
            <a:off x="6019800" y="3720137"/>
            <a:ext cx="939567" cy="492443"/>
          </a:xfrm>
          <a:prstGeom prst="rect">
            <a:avLst/>
          </a:prstGeom>
          <a:noFill/>
        </p:spPr>
        <p:txBody>
          <a:bodyPr wrap="square" lIns="0" tIns="0" rIns="0" bIns="0" rtlCol="0">
            <a:spAutoFit/>
          </a:bodyPr>
          <a:lstStyle/>
          <a:p>
            <a:r>
              <a:rPr lang="en-US" sz="1600" b="1" dirty="0">
                <a:solidFill>
                  <a:srgbClr val="00B050"/>
                </a:solidFill>
                <a:latin typeface="Avenir Light"/>
                <a:cs typeface="Avenir Light"/>
              </a:rPr>
              <a:t>First date of service </a:t>
            </a:r>
          </a:p>
        </p:txBody>
      </p:sp>
      <p:cxnSp>
        <p:nvCxnSpPr>
          <p:cNvPr id="17" name="Straight Arrow Connector 16">
            <a:extLst>
              <a:ext uri="{FF2B5EF4-FFF2-40B4-BE49-F238E27FC236}">
                <a16:creationId xmlns:a16="http://schemas.microsoft.com/office/drawing/2014/main" id="{A3CC1F38-9405-416E-9E2C-8135047E6F80}"/>
              </a:ext>
            </a:extLst>
          </p:cNvPr>
          <p:cNvCxnSpPr>
            <a:cxnSpLocks/>
          </p:cNvCxnSpPr>
          <p:nvPr/>
        </p:nvCxnSpPr>
        <p:spPr>
          <a:xfrm flipH="1" flipV="1">
            <a:off x="5178529" y="3859180"/>
            <a:ext cx="565232" cy="18187"/>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4D2E9C47-C558-4577-9325-98345418DA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1487227"/>
      </p:ext>
    </p:extLst>
  </p:cSld>
  <p:clrMapOvr>
    <a:masterClrMapping/>
  </p:clrMapOvr>
  <mc:AlternateContent xmlns:mc="http://schemas.openxmlformats.org/markup-compatibility/2006" xmlns:p14="http://schemas.microsoft.com/office/powerpoint/2010/main">
    <mc:Choice Requires="p14">
      <p:transition spd="med" p14:dur="700" advTm="22346">
        <p:fade/>
      </p:transition>
    </mc:Choice>
    <mc:Fallback xmlns="">
      <p:transition spd="med" advTm="22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4"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8701-3ED3-414F-B00E-E8D2CFD9D78A}"/>
              </a:ext>
            </a:extLst>
          </p:cNvPr>
          <p:cNvSpPr>
            <a:spLocks noGrp="1"/>
          </p:cNvSpPr>
          <p:nvPr>
            <p:ph type="title"/>
          </p:nvPr>
        </p:nvSpPr>
        <p:spPr>
          <a:xfrm>
            <a:off x="221457" y="269002"/>
            <a:ext cx="5798344" cy="741362"/>
          </a:xfrm>
        </p:spPr>
        <p:txBody>
          <a:bodyPr/>
          <a:lstStyle/>
          <a:p>
            <a:br>
              <a:rPr lang="en-US" dirty="0"/>
            </a:br>
            <a:r>
              <a:rPr lang="en-US" sz="2000" dirty="0"/>
              <a:t>reinstate ended diagnosis continued.. </a:t>
            </a:r>
            <a:endParaRPr lang="en-US" dirty="0"/>
          </a:p>
        </p:txBody>
      </p:sp>
      <p:pic>
        <p:nvPicPr>
          <p:cNvPr id="4" name="Picture 3">
            <a:extLst>
              <a:ext uri="{FF2B5EF4-FFF2-40B4-BE49-F238E27FC236}">
                <a16:creationId xmlns:a16="http://schemas.microsoft.com/office/drawing/2014/main" id="{C00E8951-C5BA-4145-BD6D-2E5120110414}"/>
              </a:ext>
            </a:extLst>
          </p:cNvPr>
          <p:cNvPicPr>
            <a:picLocks noChangeAspect="1"/>
          </p:cNvPicPr>
          <p:nvPr/>
        </p:nvPicPr>
        <p:blipFill>
          <a:blip r:embed="rId4"/>
          <a:stretch>
            <a:fillRect/>
          </a:stretch>
        </p:blipFill>
        <p:spPr>
          <a:xfrm>
            <a:off x="3200400" y="1625600"/>
            <a:ext cx="5722144" cy="5100637"/>
          </a:xfrm>
          <a:prstGeom prst="rect">
            <a:avLst/>
          </a:prstGeom>
        </p:spPr>
      </p:pic>
      <p:sp>
        <p:nvSpPr>
          <p:cNvPr id="5" name="TextBox 4">
            <a:extLst>
              <a:ext uri="{FF2B5EF4-FFF2-40B4-BE49-F238E27FC236}">
                <a16:creationId xmlns:a16="http://schemas.microsoft.com/office/drawing/2014/main" id="{C673245E-7531-4B16-98A9-13B0E35E4519}"/>
              </a:ext>
            </a:extLst>
          </p:cNvPr>
          <p:cNvSpPr txBox="1"/>
          <p:nvPr/>
        </p:nvSpPr>
        <p:spPr>
          <a:xfrm>
            <a:off x="244137" y="1720592"/>
            <a:ext cx="2708788" cy="5016758"/>
          </a:xfrm>
          <a:prstGeom prst="rect">
            <a:avLst/>
          </a:prstGeom>
          <a:noFill/>
        </p:spPr>
        <p:txBody>
          <a:bodyPr wrap="square">
            <a:spAutoFit/>
          </a:bodyPr>
          <a:lstStyle/>
          <a:p>
            <a:r>
              <a:rPr lang="en-US" sz="1600" dirty="0"/>
              <a:t>First, right click within the diagnosis box to select the filter “Active and Inactive”.</a:t>
            </a:r>
          </a:p>
          <a:p>
            <a:endParaRPr lang="en-US" sz="1600" dirty="0"/>
          </a:p>
          <a:p>
            <a:r>
              <a:rPr lang="en-US" sz="1600" dirty="0"/>
              <a:t>Then, highlight the diagnosis and right click to edit the diagnosis add a begin date to cover the first day of service and leave the end date open to avoid  affecting other program’s billing. You may add an end date ONLY if the client is closed to other programs, in this case the diagnosis end date should correspond to the assignment end date. </a:t>
            </a:r>
          </a:p>
          <a:p>
            <a:endParaRPr lang="en-US" sz="1600" dirty="0"/>
          </a:p>
          <a:p>
            <a:r>
              <a:rPr lang="en-US" sz="1600" dirty="0"/>
              <a:t>Last, sign and final approve. </a:t>
            </a:r>
          </a:p>
        </p:txBody>
      </p:sp>
      <p:cxnSp>
        <p:nvCxnSpPr>
          <p:cNvPr id="7" name="Straight Arrow Connector 6">
            <a:extLst>
              <a:ext uri="{FF2B5EF4-FFF2-40B4-BE49-F238E27FC236}">
                <a16:creationId xmlns:a16="http://schemas.microsoft.com/office/drawing/2014/main" id="{EFBEAC58-82DB-4C40-9487-55C1479F0131}"/>
              </a:ext>
            </a:extLst>
          </p:cNvPr>
          <p:cNvCxnSpPr/>
          <p:nvPr/>
        </p:nvCxnSpPr>
        <p:spPr>
          <a:xfrm flipH="1">
            <a:off x="5579379" y="4605556"/>
            <a:ext cx="880844" cy="5368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8164B51A-9B68-445C-9CC7-33133518FE21}"/>
              </a:ext>
            </a:extLst>
          </p:cNvPr>
          <p:cNvCxnSpPr>
            <a:cxnSpLocks/>
          </p:cNvCxnSpPr>
          <p:nvPr/>
        </p:nvCxnSpPr>
        <p:spPr>
          <a:xfrm flipH="1">
            <a:off x="5189017" y="5838738"/>
            <a:ext cx="872455" cy="28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703D1800-BE80-4A2F-A611-BE3EAB29C57E}"/>
              </a:ext>
            </a:extLst>
          </p:cNvPr>
          <p:cNvSpPr txBox="1"/>
          <p:nvPr/>
        </p:nvSpPr>
        <p:spPr>
          <a:xfrm>
            <a:off x="6223001" y="5645791"/>
            <a:ext cx="1905931" cy="430887"/>
          </a:xfrm>
          <a:prstGeom prst="rect">
            <a:avLst/>
          </a:prstGeom>
          <a:noFill/>
        </p:spPr>
        <p:txBody>
          <a:bodyPr wrap="square" lIns="0" tIns="0" rIns="0" bIns="0" rtlCol="0">
            <a:spAutoFit/>
          </a:bodyPr>
          <a:lstStyle/>
          <a:p>
            <a:r>
              <a:rPr lang="en-US" sz="1400" b="1" dirty="0">
                <a:solidFill>
                  <a:srgbClr val="00B050"/>
                </a:solidFill>
                <a:latin typeface="Avenir Light"/>
                <a:cs typeface="Avenir Light"/>
              </a:rPr>
              <a:t>Select Active and Inactive to see all diagnosis. </a:t>
            </a:r>
          </a:p>
        </p:txBody>
      </p:sp>
      <p:sp>
        <p:nvSpPr>
          <p:cNvPr id="12" name="TextBox 11">
            <a:extLst>
              <a:ext uri="{FF2B5EF4-FFF2-40B4-BE49-F238E27FC236}">
                <a16:creationId xmlns:a16="http://schemas.microsoft.com/office/drawing/2014/main" id="{129AC15B-A4E5-4EEC-B6DD-D0EAEEA4FE95}"/>
              </a:ext>
            </a:extLst>
          </p:cNvPr>
          <p:cNvSpPr txBox="1"/>
          <p:nvPr/>
        </p:nvSpPr>
        <p:spPr>
          <a:xfrm>
            <a:off x="6460222" y="4395831"/>
            <a:ext cx="1089869" cy="461665"/>
          </a:xfrm>
          <a:prstGeom prst="rect">
            <a:avLst/>
          </a:prstGeom>
          <a:noFill/>
        </p:spPr>
        <p:txBody>
          <a:bodyPr wrap="square" lIns="0" tIns="0" rIns="0" bIns="0" rtlCol="0">
            <a:spAutoFit/>
          </a:bodyPr>
          <a:lstStyle/>
          <a:p>
            <a:r>
              <a:rPr lang="en-US" sz="1600" dirty="0">
                <a:solidFill>
                  <a:srgbClr val="00B050"/>
                </a:solidFill>
                <a:highlight>
                  <a:srgbClr val="C0C0C0"/>
                </a:highlight>
                <a:latin typeface="Avenir Light"/>
                <a:cs typeface="Avenir Light"/>
              </a:rPr>
              <a:t> </a:t>
            </a:r>
            <a:r>
              <a:rPr lang="en-US" sz="1400" b="1" dirty="0">
                <a:solidFill>
                  <a:srgbClr val="00B050"/>
                </a:solidFill>
                <a:highlight>
                  <a:srgbClr val="C0C0C0"/>
                </a:highlight>
                <a:latin typeface="Avenir Light"/>
                <a:cs typeface="Avenir Light"/>
              </a:rPr>
              <a:t>add First day of services </a:t>
            </a:r>
            <a:endParaRPr lang="en-US" sz="1600" b="1" dirty="0">
              <a:solidFill>
                <a:srgbClr val="00B050"/>
              </a:solidFill>
              <a:highlight>
                <a:srgbClr val="C0C0C0"/>
              </a:highlight>
              <a:latin typeface="Avenir Light"/>
              <a:cs typeface="Avenir Light"/>
            </a:endParaRPr>
          </a:p>
        </p:txBody>
      </p:sp>
      <p:pic>
        <p:nvPicPr>
          <p:cNvPr id="3" name="Recorded Sound">
            <a:hlinkClick r:id="" action="ppaction://media"/>
            <a:extLst>
              <a:ext uri="{FF2B5EF4-FFF2-40B4-BE49-F238E27FC236}">
                <a16:creationId xmlns:a16="http://schemas.microsoft.com/office/drawing/2014/main" id="{24B45638-4D41-43C0-AE48-4D5C087A60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90547682"/>
      </p:ext>
    </p:extLst>
  </p:cSld>
  <p:clrMapOvr>
    <a:masterClrMapping/>
  </p:clrMapOvr>
  <mc:AlternateContent xmlns:mc="http://schemas.openxmlformats.org/markup-compatibility/2006" xmlns:p14="http://schemas.microsoft.com/office/powerpoint/2010/main">
    <mc:Choice Requires="p14">
      <p:transition spd="med" p14:dur="700" advTm="35878">
        <p:fade/>
      </p:transition>
    </mc:Choice>
    <mc:Fallback xmlns="">
      <p:transition spd="med" advTm="35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5"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742A-086D-414A-9146-1C1842407F05}"/>
              </a:ext>
            </a:extLst>
          </p:cNvPr>
          <p:cNvSpPr>
            <a:spLocks noGrp="1"/>
          </p:cNvSpPr>
          <p:nvPr>
            <p:ph type="title"/>
          </p:nvPr>
        </p:nvSpPr>
        <p:spPr>
          <a:xfrm>
            <a:off x="166616" y="152400"/>
            <a:ext cx="5980183" cy="857964"/>
          </a:xfrm>
        </p:spPr>
        <p:txBody>
          <a:bodyPr/>
          <a:lstStyle/>
          <a:p>
            <a:br>
              <a:rPr lang="en-US" dirty="0"/>
            </a:br>
            <a:r>
              <a:rPr lang="en-US" sz="2000" dirty="0"/>
              <a:t>How to reinstate an ended diagnosis: diagnosis form 2</a:t>
            </a:r>
            <a:endParaRPr lang="en-US" dirty="0"/>
          </a:p>
        </p:txBody>
      </p:sp>
      <p:sp>
        <p:nvSpPr>
          <p:cNvPr id="4" name="TextBox 3">
            <a:extLst>
              <a:ext uri="{FF2B5EF4-FFF2-40B4-BE49-F238E27FC236}">
                <a16:creationId xmlns:a16="http://schemas.microsoft.com/office/drawing/2014/main" id="{1DA2A0F5-B0AB-46BA-947F-DD6FA9CC1CA4}"/>
              </a:ext>
            </a:extLst>
          </p:cNvPr>
          <p:cNvSpPr txBox="1"/>
          <p:nvPr/>
        </p:nvSpPr>
        <p:spPr>
          <a:xfrm>
            <a:off x="98239" y="1850936"/>
            <a:ext cx="2822761" cy="4093428"/>
          </a:xfrm>
          <a:prstGeom prst="rect">
            <a:avLst/>
          </a:prstGeom>
          <a:noFill/>
        </p:spPr>
        <p:txBody>
          <a:bodyPr wrap="square">
            <a:spAutoFit/>
          </a:bodyPr>
          <a:lstStyle/>
          <a:p>
            <a:pPr algn="l"/>
            <a:r>
              <a:rPr lang="en-US" sz="2000" b="1" i="0" u="none" strike="noStrike" baseline="0" dirty="0">
                <a:solidFill>
                  <a:srgbClr val="00B0F0"/>
                </a:solidFill>
                <a:latin typeface="Calibri" panose="020F0502020204030204" pitchFamily="34" charset="0"/>
              </a:rPr>
              <a:t>To reinstate an ended or restarted diagnosis you mus</a:t>
            </a:r>
            <a:r>
              <a:rPr lang="en-US" sz="2000" b="1" dirty="0">
                <a:solidFill>
                  <a:srgbClr val="00B0F0"/>
                </a:solidFill>
                <a:latin typeface="Calibri" panose="020F0502020204030204" pitchFamily="34" charset="0"/>
              </a:rPr>
              <a:t>t enter</a:t>
            </a:r>
            <a:r>
              <a:rPr lang="en-US" sz="2000" b="1" u="sng" dirty="0">
                <a:solidFill>
                  <a:srgbClr val="00B0F0"/>
                </a:solidFill>
                <a:latin typeface="Calibri" panose="020F0502020204030204" pitchFamily="34" charset="0"/>
              </a:rPr>
              <a:t> two </a:t>
            </a:r>
            <a:r>
              <a:rPr lang="en-US" sz="2000" b="1" dirty="0">
                <a:solidFill>
                  <a:srgbClr val="00B0F0"/>
                </a:solidFill>
                <a:latin typeface="Calibri" panose="020F0502020204030204" pitchFamily="34" charset="0"/>
              </a:rPr>
              <a:t>diagnosis forms. </a:t>
            </a:r>
          </a:p>
          <a:p>
            <a:pPr algn="l"/>
            <a:endParaRPr lang="en-US" sz="1800" b="0" i="0" u="sng" strike="noStrike" baseline="0" dirty="0">
              <a:latin typeface="Calibri" panose="020F0502020204030204" pitchFamily="34" charset="0"/>
            </a:endParaRPr>
          </a:p>
          <a:p>
            <a:pPr algn="l"/>
            <a:r>
              <a:rPr lang="en-US" sz="1800" b="1" i="0" u="sng" strike="noStrike" baseline="0" dirty="0">
                <a:latin typeface="Calibri" panose="020F0502020204030204" pitchFamily="34" charset="0"/>
              </a:rPr>
              <a:t>Diagnosis Form Two</a:t>
            </a:r>
            <a:r>
              <a:rPr lang="en-US" sz="1800" b="1" i="0" u="none" strike="noStrike" baseline="0" dirty="0">
                <a:latin typeface="Calibri" panose="020F0502020204030204" pitchFamily="34" charset="0"/>
              </a:rPr>
              <a:t>:</a:t>
            </a:r>
          </a:p>
          <a:p>
            <a:pPr algn="l"/>
            <a:endParaRPr lang="en-US" dirty="0">
              <a:latin typeface="Calibri" panose="020F0502020204030204" pitchFamily="34" charset="0"/>
            </a:endParaRPr>
          </a:p>
          <a:p>
            <a:pPr algn="l"/>
            <a:r>
              <a:rPr lang="en-US" sz="1800" b="0" i="0" u="none" strike="noStrike" baseline="0" dirty="0">
                <a:latin typeface="Calibri" panose="020F0502020204030204" pitchFamily="34" charset="0"/>
              </a:rPr>
              <a:t>Enter a Diagnosis Assessment with a form date of  </a:t>
            </a:r>
            <a:r>
              <a:rPr lang="en-US" sz="1800" b="1" i="0" u="none" strike="noStrike" baseline="0" dirty="0">
                <a:solidFill>
                  <a:srgbClr val="00B050"/>
                </a:solidFill>
                <a:latin typeface="Calibri" panose="020F0502020204030204" pitchFamily="34" charset="0"/>
              </a:rPr>
              <a:t>today’s date</a:t>
            </a:r>
            <a:r>
              <a:rPr lang="en-US" sz="1800" b="1" i="0" u="none" strike="noStrike" baseline="0" dirty="0">
                <a:latin typeface="Calibri" panose="020F0502020204030204" pitchFamily="34" charset="0"/>
              </a:rPr>
              <a:t>. </a:t>
            </a:r>
            <a:r>
              <a:rPr lang="en-US" sz="1800" b="0" i="0" u="none" strike="noStrike" baseline="0" dirty="0">
                <a:latin typeface="Calibri" panose="020F0502020204030204" pitchFamily="34" charset="0"/>
              </a:rPr>
              <a:t>Ensure a </a:t>
            </a:r>
            <a:r>
              <a:rPr lang="en-US" sz="1800" b="1" i="0" u="none" strike="noStrike" baseline="0" dirty="0">
                <a:latin typeface="Calibri-Bold"/>
              </a:rPr>
              <a:t>MENTAL</a:t>
            </a:r>
          </a:p>
          <a:p>
            <a:pPr algn="l"/>
            <a:r>
              <a:rPr lang="en-US" sz="1800" b="1" i="0" u="none" strike="noStrike" baseline="0" dirty="0">
                <a:latin typeface="Calibri-Bold"/>
              </a:rPr>
              <a:t>HEALTH </a:t>
            </a:r>
            <a:r>
              <a:rPr lang="en-US" sz="1800" b="0" i="0" u="none" strike="noStrike" baseline="0" dirty="0">
                <a:latin typeface="Calibri" panose="020F0502020204030204" pitchFamily="34" charset="0"/>
              </a:rPr>
              <a:t>diagnosis covers the first date of service prior to final approval.</a:t>
            </a:r>
            <a:endParaRPr lang="en-US" dirty="0"/>
          </a:p>
        </p:txBody>
      </p:sp>
      <p:pic>
        <p:nvPicPr>
          <p:cNvPr id="10" name="Picture 9">
            <a:extLst>
              <a:ext uri="{FF2B5EF4-FFF2-40B4-BE49-F238E27FC236}">
                <a16:creationId xmlns:a16="http://schemas.microsoft.com/office/drawing/2014/main" id="{690865C4-CDD4-408E-B1DD-EAEC287EBDD6}"/>
              </a:ext>
            </a:extLst>
          </p:cNvPr>
          <p:cNvPicPr>
            <a:picLocks noChangeAspect="1"/>
          </p:cNvPicPr>
          <p:nvPr/>
        </p:nvPicPr>
        <p:blipFill>
          <a:blip r:embed="rId4"/>
          <a:stretch>
            <a:fillRect/>
          </a:stretch>
        </p:blipFill>
        <p:spPr>
          <a:xfrm>
            <a:off x="2921000" y="1310347"/>
            <a:ext cx="5853185" cy="5134040"/>
          </a:xfrm>
          <a:prstGeom prst="rect">
            <a:avLst/>
          </a:prstGeom>
        </p:spPr>
      </p:pic>
      <p:sp>
        <p:nvSpPr>
          <p:cNvPr id="11" name="TextBox 10">
            <a:extLst>
              <a:ext uri="{FF2B5EF4-FFF2-40B4-BE49-F238E27FC236}">
                <a16:creationId xmlns:a16="http://schemas.microsoft.com/office/drawing/2014/main" id="{2181BDFD-372F-4BE6-BF5E-AA648DE3A751}"/>
              </a:ext>
            </a:extLst>
          </p:cNvPr>
          <p:cNvSpPr txBox="1"/>
          <p:nvPr/>
        </p:nvSpPr>
        <p:spPr>
          <a:xfrm>
            <a:off x="6019800" y="3720137"/>
            <a:ext cx="939567" cy="492443"/>
          </a:xfrm>
          <a:prstGeom prst="rect">
            <a:avLst/>
          </a:prstGeom>
          <a:noFill/>
        </p:spPr>
        <p:txBody>
          <a:bodyPr wrap="square" lIns="0" tIns="0" rIns="0" bIns="0" rtlCol="0">
            <a:spAutoFit/>
          </a:bodyPr>
          <a:lstStyle/>
          <a:p>
            <a:r>
              <a:rPr lang="en-US" sz="1600" b="1" dirty="0">
                <a:solidFill>
                  <a:srgbClr val="00B050"/>
                </a:solidFill>
                <a:latin typeface="Avenir Light"/>
                <a:cs typeface="Avenir Light"/>
              </a:rPr>
              <a:t>Today’s Date.</a:t>
            </a:r>
          </a:p>
        </p:txBody>
      </p:sp>
      <p:cxnSp>
        <p:nvCxnSpPr>
          <p:cNvPr id="17" name="Straight Arrow Connector 16">
            <a:extLst>
              <a:ext uri="{FF2B5EF4-FFF2-40B4-BE49-F238E27FC236}">
                <a16:creationId xmlns:a16="http://schemas.microsoft.com/office/drawing/2014/main" id="{A3CC1F38-9405-416E-9E2C-8135047E6F80}"/>
              </a:ext>
            </a:extLst>
          </p:cNvPr>
          <p:cNvCxnSpPr>
            <a:cxnSpLocks/>
          </p:cNvCxnSpPr>
          <p:nvPr/>
        </p:nvCxnSpPr>
        <p:spPr>
          <a:xfrm flipH="1" flipV="1">
            <a:off x="5178529" y="3859180"/>
            <a:ext cx="565232" cy="18187"/>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ABDAF710-4DF1-4633-A030-392EE046C8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87946256"/>
      </p:ext>
    </p:extLst>
  </p:cSld>
  <p:clrMapOvr>
    <a:masterClrMapping/>
  </p:clrMapOvr>
  <mc:AlternateContent xmlns:mc="http://schemas.openxmlformats.org/markup-compatibility/2006" xmlns:p14="http://schemas.microsoft.com/office/powerpoint/2010/main">
    <mc:Choice Requires="p14">
      <p:transition spd="med" p14:dur="700" advTm="25735">
        <p:fade/>
      </p:transition>
    </mc:Choice>
    <mc:Fallback xmlns="">
      <p:transition spd="med" advTm="2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6">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 objId="5"/>
        <p14:stopEvt time="25735"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8701-3ED3-414F-B00E-E8D2CFD9D78A}"/>
              </a:ext>
            </a:extLst>
          </p:cNvPr>
          <p:cNvSpPr>
            <a:spLocks noGrp="1"/>
          </p:cNvSpPr>
          <p:nvPr>
            <p:ph type="title"/>
          </p:nvPr>
        </p:nvSpPr>
        <p:spPr>
          <a:xfrm>
            <a:off x="221457" y="269002"/>
            <a:ext cx="5798344" cy="741362"/>
          </a:xfrm>
        </p:spPr>
        <p:txBody>
          <a:bodyPr/>
          <a:lstStyle/>
          <a:p>
            <a:br>
              <a:rPr lang="en-US" dirty="0"/>
            </a:br>
            <a:r>
              <a:rPr lang="en-US" sz="2000" dirty="0"/>
              <a:t>reinstate ended diagnosis continued.. </a:t>
            </a:r>
            <a:endParaRPr lang="en-US" dirty="0"/>
          </a:p>
        </p:txBody>
      </p:sp>
      <p:pic>
        <p:nvPicPr>
          <p:cNvPr id="4" name="Picture 3">
            <a:extLst>
              <a:ext uri="{FF2B5EF4-FFF2-40B4-BE49-F238E27FC236}">
                <a16:creationId xmlns:a16="http://schemas.microsoft.com/office/drawing/2014/main" id="{C00E8951-C5BA-4145-BD6D-2E5120110414}"/>
              </a:ext>
            </a:extLst>
          </p:cNvPr>
          <p:cNvPicPr>
            <a:picLocks noChangeAspect="1"/>
          </p:cNvPicPr>
          <p:nvPr/>
        </p:nvPicPr>
        <p:blipFill>
          <a:blip r:embed="rId4"/>
          <a:stretch>
            <a:fillRect/>
          </a:stretch>
        </p:blipFill>
        <p:spPr>
          <a:xfrm>
            <a:off x="3200400" y="1625600"/>
            <a:ext cx="5722144" cy="5100637"/>
          </a:xfrm>
          <a:prstGeom prst="rect">
            <a:avLst/>
          </a:prstGeom>
        </p:spPr>
      </p:pic>
      <p:sp>
        <p:nvSpPr>
          <p:cNvPr id="5" name="TextBox 4">
            <a:extLst>
              <a:ext uri="{FF2B5EF4-FFF2-40B4-BE49-F238E27FC236}">
                <a16:creationId xmlns:a16="http://schemas.microsoft.com/office/drawing/2014/main" id="{C673245E-7531-4B16-98A9-13B0E35E4519}"/>
              </a:ext>
            </a:extLst>
          </p:cNvPr>
          <p:cNvSpPr txBox="1"/>
          <p:nvPr/>
        </p:nvSpPr>
        <p:spPr>
          <a:xfrm>
            <a:off x="244137" y="1236652"/>
            <a:ext cx="2699544" cy="5878532"/>
          </a:xfrm>
          <a:prstGeom prst="rect">
            <a:avLst/>
          </a:prstGeom>
          <a:noFill/>
        </p:spPr>
        <p:txBody>
          <a:bodyPr wrap="square">
            <a:spAutoFit/>
          </a:bodyPr>
          <a:lstStyle/>
          <a:p>
            <a:r>
              <a:rPr lang="en-US" sz="1600" b="1" dirty="0">
                <a:solidFill>
                  <a:schemeClr val="accent1">
                    <a:lumMod val="75000"/>
                  </a:schemeClr>
                </a:solidFill>
              </a:rPr>
              <a:t>Note: Edits made in the first diagnosis form will not pre-populate you must repeat the same steps on the second form. </a:t>
            </a:r>
          </a:p>
          <a:p>
            <a:endParaRPr lang="en-US" sz="1400" dirty="0"/>
          </a:p>
          <a:p>
            <a:r>
              <a:rPr lang="en-US" sz="1400" dirty="0"/>
              <a:t> First, right click within the diagnosis box to select the filter “Active and Inactive”.</a:t>
            </a:r>
          </a:p>
          <a:p>
            <a:endParaRPr lang="en-US" sz="1400" dirty="0"/>
          </a:p>
          <a:p>
            <a:r>
              <a:rPr lang="en-US" sz="1400" dirty="0"/>
              <a:t>Then, highlight the diagnosis  and right click to edit the diagnosis add a begin date to cover the first day of service and leave the end date open to avoid affecting other program’s billing. You may add an end date ONLY if the client is closed to other programs, in this case the diagnosis end date should correspond to the assignment end date. </a:t>
            </a:r>
          </a:p>
          <a:p>
            <a:endParaRPr lang="en-US" sz="1400" dirty="0"/>
          </a:p>
          <a:p>
            <a:r>
              <a:rPr lang="en-US" sz="1400" dirty="0"/>
              <a:t>Last, sign and final approve. </a:t>
            </a:r>
          </a:p>
          <a:p>
            <a:endParaRPr lang="en-US" sz="1400" dirty="0"/>
          </a:p>
        </p:txBody>
      </p:sp>
      <p:cxnSp>
        <p:nvCxnSpPr>
          <p:cNvPr id="7" name="Straight Arrow Connector 6">
            <a:extLst>
              <a:ext uri="{FF2B5EF4-FFF2-40B4-BE49-F238E27FC236}">
                <a16:creationId xmlns:a16="http://schemas.microsoft.com/office/drawing/2014/main" id="{EFBEAC58-82DB-4C40-9487-55C1479F0131}"/>
              </a:ext>
            </a:extLst>
          </p:cNvPr>
          <p:cNvCxnSpPr/>
          <p:nvPr/>
        </p:nvCxnSpPr>
        <p:spPr>
          <a:xfrm flipH="1">
            <a:off x="5579379" y="4605556"/>
            <a:ext cx="880844" cy="5368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8164B51A-9B68-445C-9CC7-33133518FE21}"/>
              </a:ext>
            </a:extLst>
          </p:cNvPr>
          <p:cNvCxnSpPr>
            <a:cxnSpLocks/>
          </p:cNvCxnSpPr>
          <p:nvPr/>
        </p:nvCxnSpPr>
        <p:spPr>
          <a:xfrm flipH="1">
            <a:off x="5189017" y="5838738"/>
            <a:ext cx="872455" cy="28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703D1800-BE80-4A2F-A611-BE3EAB29C57E}"/>
              </a:ext>
            </a:extLst>
          </p:cNvPr>
          <p:cNvSpPr txBox="1"/>
          <p:nvPr/>
        </p:nvSpPr>
        <p:spPr>
          <a:xfrm>
            <a:off x="6223001" y="5645791"/>
            <a:ext cx="1905931" cy="430887"/>
          </a:xfrm>
          <a:prstGeom prst="rect">
            <a:avLst/>
          </a:prstGeom>
          <a:noFill/>
        </p:spPr>
        <p:txBody>
          <a:bodyPr wrap="square" lIns="0" tIns="0" rIns="0" bIns="0" rtlCol="0">
            <a:spAutoFit/>
          </a:bodyPr>
          <a:lstStyle/>
          <a:p>
            <a:r>
              <a:rPr lang="en-US" sz="1400" b="1" dirty="0">
                <a:solidFill>
                  <a:srgbClr val="00B050"/>
                </a:solidFill>
                <a:latin typeface="Avenir Light"/>
                <a:cs typeface="Avenir Light"/>
              </a:rPr>
              <a:t>Select Active and Inactive to see all diagnosis. </a:t>
            </a:r>
          </a:p>
        </p:txBody>
      </p:sp>
      <p:sp>
        <p:nvSpPr>
          <p:cNvPr id="12" name="TextBox 11">
            <a:extLst>
              <a:ext uri="{FF2B5EF4-FFF2-40B4-BE49-F238E27FC236}">
                <a16:creationId xmlns:a16="http://schemas.microsoft.com/office/drawing/2014/main" id="{129AC15B-A4E5-4EEC-B6DD-D0EAEEA4FE95}"/>
              </a:ext>
            </a:extLst>
          </p:cNvPr>
          <p:cNvSpPr txBox="1"/>
          <p:nvPr/>
        </p:nvSpPr>
        <p:spPr>
          <a:xfrm>
            <a:off x="6460222" y="4395831"/>
            <a:ext cx="1089869" cy="461665"/>
          </a:xfrm>
          <a:prstGeom prst="rect">
            <a:avLst/>
          </a:prstGeom>
          <a:noFill/>
        </p:spPr>
        <p:txBody>
          <a:bodyPr wrap="square" lIns="0" tIns="0" rIns="0" bIns="0" rtlCol="0">
            <a:spAutoFit/>
          </a:bodyPr>
          <a:lstStyle/>
          <a:p>
            <a:r>
              <a:rPr lang="en-US" sz="1600" dirty="0">
                <a:solidFill>
                  <a:srgbClr val="00B050"/>
                </a:solidFill>
                <a:highlight>
                  <a:srgbClr val="C0C0C0"/>
                </a:highlight>
                <a:latin typeface="Avenir Light"/>
                <a:cs typeface="Avenir Light"/>
              </a:rPr>
              <a:t> </a:t>
            </a:r>
            <a:r>
              <a:rPr lang="en-US" sz="1400" b="1" dirty="0">
                <a:solidFill>
                  <a:srgbClr val="00B050"/>
                </a:solidFill>
                <a:highlight>
                  <a:srgbClr val="C0C0C0"/>
                </a:highlight>
                <a:latin typeface="Avenir Light"/>
                <a:cs typeface="Avenir Light"/>
              </a:rPr>
              <a:t>add First day of services </a:t>
            </a:r>
            <a:endParaRPr lang="en-US" sz="1600" b="1" dirty="0">
              <a:solidFill>
                <a:srgbClr val="00B050"/>
              </a:solidFill>
              <a:highlight>
                <a:srgbClr val="C0C0C0"/>
              </a:highlight>
              <a:latin typeface="Avenir Light"/>
              <a:cs typeface="Avenir Light"/>
            </a:endParaRPr>
          </a:p>
        </p:txBody>
      </p:sp>
      <p:pic>
        <p:nvPicPr>
          <p:cNvPr id="3" name="Recorded Sound">
            <a:hlinkClick r:id="" action="ppaction://media"/>
            <a:extLst>
              <a:ext uri="{FF2B5EF4-FFF2-40B4-BE49-F238E27FC236}">
                <a16:creationId xmlns:a16="http://schemas.microsoft.com/office/drawing/2014/main" id="{0E0DD9AF-69DB-43A0-9543-30D681E44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1047641"/>
      </p:ext>
    </p:extLst>
  </p:cSld>
  <p:clrMapOvr>
    <a:masterClrMapping/>
  </p:clrMapOvr>
  <mc:AlternateContent xmlns:mc="http://schemas.openxmlformats.org/markup-compatibility/2006" xmlns:p14="http://schemas.microsoft.com/office/powerpoint/2010/main">
    <mc:Choice Requires="p14">
      <p:transition spd="med" p14:dur="700" advTm="47689">
        <p:fade/>
      </p:transition>
    </mc:Choice>
    <mc:Fallback xmlns="">
      <p:transition spd="med" advTm="47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7"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46902"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8E82-15DD-456F-9487-1B265C81B5D2}"/>
              </a:ext>
            </a:extLst>
          </p:cNvPr>
          <p:cNvSpPr>
            <a:spLocks noGrp="1"/>
          </p:cNvSpPr>
          <p:nvPr>
            <p:ph type="title"/>
          </p:nvPr>
        </p:nvSpPr>
        <p:spPr>
          <a:xfrm>
            <a:off x="101601" y="269002"/>
            <a:ext cx="5918200" cy="741362"/>
          </a:xfrm>
        </p:spPr>
        <p:txBody>
          <a:bodyPr/>
          <a:lstStyle/>
          <a:p>
            <a:r>
              <a:rPr lang="en-US" sz="2000" dirty="0"/>
              <a:t>reinstate ended diagnosis: Run 3</a:t>
            </a:r>
            <a:r>
              <a:rPr lang="en-US" sz="2000" baseline="30000" dirty="0"/>
              <a:t>rd</a:t>
            </a:r>
            <a:r>
              <a:rPr lang="en-US" sz="2000" dirty="0"/>
              <a:t> Party Billing Suspense Report</a:t>
            </a:r>
          </a:p>
        </p:txBody>
      </p:sp>
      <p:pic>
        <p:nvPicPr>
          <p:cNvPr id="3" name="Content Placeholder 3">
            <a:extLst>
              <a:ext uri="{FF2B5EF4-FFF2-40B4-BE49-F238E27FC236}">
                <a16:creationId xmlns:a16="http://schemas.microsoft.com/office/drawing/2014/main" id="{CCAABA86-1F34-447D-805E-C4C14761F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41300" y="2565400"/>
            <a:ext cx="8413750" cy="4114800"/>
          </a:xfrm>
          <a:prstGeom prst="rect">
            <a:avLst/>
          </a:prstGeom>
        </p:spPr>
      </p:pic>
      <p:sp>
        <p:nvSpPr>
          <p:cNvPr id="5" name="TextBox 4">
            <a:extLst>
              <a:ext uri="{FF2B5EF4-FFF2-40B4-BE49-F238E27FC236}">
                <a16:creationId xmlns:a16="http://schemas.microsoft.com/office/drawing/2014/main" id="{8C0DAEE2-AC34-4CBE-82CE-0DC67AA44582}"/>
              </a:ext>
            </a:extLst>
          </p:cNvPr>
          <p:cNvSpPr txBox="1"/>
          <p:nvPr/>
        </p:nvSpPr>
        <p:spPr>
          <a:xfrm>
            <a:off x="584200" y="1697950"/>
            <a:ext cx="7975600" cy="369332"/>
          </a:xfrm>
          <a:prstGeom prst="rect">
            <a:avLst/>
          </a:prstGeom>
          <a:noFill/>
        </p:spPr>
        <p:txBody>
          <a:bodyPr wrap="square">
            <a:spAutoFit/>
          </a:bodyPr>
          <a:lstStyle/>
          <a:p>
            <a:r>
              <a:rPr lang="en-US" sz="1800" dirty="0">
                <a:solidFill>
                  <a:schemeClr val="accent1">
                    <a:lumMod val="75000"/>
                  </a:schemeClr>
                </a:solidFill>
              </a:rPr>
              <a:t>Run 3</a:t>
            </a:r>
            <a:r>
              <a:rPr lang="en-US" sz="1800" baseline="30000" dirty="0">
                <a:solidFill>
                  <a:schemeClr val="accent1">
                    <a:lumMod val="75000"/>
                  </a:schemeClr>
                </a:solidFill>
              </a:rPr>
              <a:t>rd</a:t>
            </a:r>
            <a:r>
              <a:rPr lang="en-US" sz="1800" dirty="0">
                <a:solidFill>
                  <a:schemeClr val="accent1">
                    <a:lumMod val="75000"/>
                  </a:schemeClr>
                </a:solidFill>
              </a:rPr>
              <a:t> Party Billing </a:t>
            </a:r>
            <a:r>
              <a:rPr lang="en-US" dirty="0">
                <a:solidFill>
                  <a:schemeClr val="accent1">
                    <a:lumMod val="75000"/>
                  </a:schemeClr>
                </a:solidFill>
              </a:rPr>
              <a:t>Suspense Report </a:t>
            </a:r>
            <a:r>
              <a:rPr lang="en-US" sz="1800" dirty="0">
                <a:solidFill>
                  <a:schemeClr val="accent1">
                    <a:lumMod val="75000"/>
                  </a:schemeClr>
                </a:solidFill>
              </a:rPr>
              <a:t>to Verify AQ errors have Dropped </a:t>
            </a:r>
            <a:endParaRPr lang="en-US" dirty="0">
              <a:solidFill>
                <a:schemeClr val="accent1">
                  <a:lumMod val="75000"/>
                </a:schemeClr>
              </a:solidFill>
            </a:endParaRPr>
          </a:p>
        </p:txBody>
      </p:sp>
      <p:pic>
        <p:nvPicPr>
          <p:cNvPr id="4" name="Recorded Sound">
            <a:hlinkClick r:id="" action="ppaction://media"/>
            <a:extLst>
              <a:ext uri="{FF2B5EF4-FFF2-40B4-BE49-F238E27FC236}">
                <a16:creationId xmlns:a16="http://schemas.microsoft.com/office/drawing/2014/main" id="{33F79E26-3BCC-42B4-99C9-D39D811967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6593469"/>
      </p:ext>
    </p:extLst>
  </p:cSld>
  <p:clrMapOvr>
    <a:masterClrMapping/>
  </p:clrMapOvr>
  <mc:AlternateContent xmlns:mc="http://schemas.openxmlformats.org/markup-compatibility/2006" xmlns:p14="http://schemas.microsoft.com/office/powerpoint/2010/main">
    <mc:Choice Requires="p14">
      <p:transition spd="med" p14:dur="700" advTm="13735">
        <p:fade/>
      </p:transition>
    </mc:Choice>
    <mc:Fallback xmlns="">
      <p:transition spd="med" advTm="13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8"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87" y="269002"/>
            <a:ext cx="5983550" cy="741362"/>
          </a:xfrm>
        </p:spPr>
        <p:txBody>
          <a:bodyPr/>
          <a:lstStyle/>
          <a:p>
            <a:r>
              <a:rPr lang="en-US" sz="2350" dirty="0"/>
              <a:t>Claim it Anyway webinar Objective</a:t>
            </a:r>
          </a:p>
        </p:txBody>
      </p:sp>
      <p:sp>
        <p:nvSpPr>
          <p:cNvPr id="5" name="Text Placeholder 4"/>
          <p:cNvSpPr>
            <a:spLocks noGrp="1"/>
          </p:cNvSpPr>
          <p:nvPr>
            <p:ph type="body" sz="quarter" idx="13"/>
          </p:nvPr>
        </p:nvSpPr>
        <p:spPr>
          <a:xfrm>
            <a:off x="457201" y="2157573"/>
            <a:ext cx="3303591" cy="1537801"/>
          </a:xfrm>
        </p:spPr>
        <p:txBody>
          <a:bodyPr/>
          <a:lstStyle/>
          <a:p>
            <a:pPr algn="ctr">
              <a:buNone/>
            </a:pPr>
            <a:r>
              <a:rPr lang="en-US" dirty="0"/>
              <a:t>Today’s objective </a:t>
            </a:r>
          </a:p>
        </p:txBody>
      </p:sp>
      <p:sp>
        <p:nvSpPr>
          <p:cNvPr id="3" name="Content Placeholder 2"/>
          <p:cNvSpPr>
            <a:spLocks noGrp="1"/>
          </p:cNvSpPr>
          <p:nvPr>
            <p:ph idx="1"/>
          </p:nvPr>
        </p:nvSpPr>
        <p:spPr>
          <a:xfrm>
            <a:off x="4222679" y="2157573"/>
            <a:ext cx="4464120" cy="4119855"/>
          </a:xfrm>
        </p:spPr>
        <p:txBody>
          <a:bodyPr>
            <a:normAutofit lnSpcReduction="10000"/>
          </a:bodyPr>
          <a:lstStyle/>
          <a:p>
            <a:r>
              <a:rPr lang="en-US" dirty="0"/>
              <a:t>Understand the Claim It Anyway (CIA) Process.</a:t>
            </a:r>
          </a:p>
          <a:p>
            <a:r>
              <a:rPr lang="en-US" dirty="0"/>
              <a:t>Research “y” codes to identify self-corrections and which can be submitted to CIA.</a:t>
            </a:r>
          </a:p>
          <a:p>
            <a:r>
              <a:rPr lang="en-US" dirty="0"/>
              <a:t>Research “AQ” codes to identify self-corrections and which can be submitted to CIA. </a:t>
            </a:r>
          </a:p>
          <a:p>
            <a:r>
              <a:rPr lang="en-US" dirty="0"/>
              <a:t>How to reinstate ended diagnosis.</a:t>
            </a:r>
          </a:p>
          <a:p>
            <a:r>
              <a:rPr lang="en-US" dirty="0"/>
              <a:t>Identify resources for other suspense codes and reference guides for corrections.</a:t>
            </a:r>
          </a:p>
          <a:p>
            <a:endParaRPr lang="en-US" dirty="0"/>
          </a:p>
        </p:txBody>
      </p:sp>
      <p:pic>
        <p:nvPicPr>
          <p:cNvPr id="7" name="Recorded Sound">
            <a:hlinkClick r:id="" action="ppaction://media"/>
            <a:extLst>
              <a:ext uri="{FF2B5EF4-FFF2-40B4-BE49-F238E27FC236}">
                <a16:creationId xmlns:a16="http://schemas.microsoft.com/office/drawing/2014/main" id="{5D678B2E-B38A-4336-8E3A-39EA94F3BAC8}"/>
              </a:ext>
            </a:extLst>
          </p:cNvPr>
          <p:cNvPicPr>
            <a:picLocks noChangeAspect="1"/>
          </p:cNvPicPr>
          <p:nvPr>
            <a:audioFile r:link="rId1"/>
            <p:extLst>
              <p:ext uri="{DAA4B4D4-6D71-4841-9C94-3DE7FCFB9230}">
                <p14:media xmlns:p14="http://schemas.microsoft.com/office/powerpoint/2010/main" r:embed="rId2">
                  <p14:trim st="2541"/>
                </p14:media>
              </p:ext>
            </p:extLst>
          </p:nvPr>
        </p:nvPicPr>
        <p:blipFill>
          <a:blip r:embed="rId4"/>
          <a:stretch>
            <a:fillRect/>
          </a:stretch>
        </p:blipFill>
        <p:spPr>
          <a:xfrm>
            <a:off x="1804196" y="2772561"/>
            <a:ext cx="609600" cy="609600"/>
          </a:xfrm>
          <a:prstGeom prst="rect">
            <a:avLst/>
          </a:prstGeom>
        </p:spPr>
      </p:pic>
    </p:spTree>
    <p:extLst>
      <p:ext uri="{BB962C8B-B14F-4D97-AF65-F5344CB8AC3E}">
        <p14:creationId xmlns:p14="http://schemas.microsoft.com/office/powerpoint/2010/main" val="3209380090"/>
      </p:ext>
    </p:extLst>
  </p:cSld>
  <p:clrMapOvr>
    <a:masterClrMapping/>
  </p:clrMapOvr>
  <mc:AlternateContent xmlns:mc="http://schemas.openxmlformats.org/markup-compatibility/2006" xmlns:p14="http://schemas.microsoft.com/office/powerpoint/2010/main">
    <mc:Choice Requires="p14">
      <p:transition spd="slow" p14:dur="2000" advTm="29934">
        <p:fade/>
      </p:transition>
    </mc:Choice>
    <mc:Fallback xmlns="">
      <p:transition spd="slow" advTm="29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 objId="7"/>
        <p14:stopEvt time="29894" objId="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920" y="107728"/>
            <a:ext cx="6080953" cy="902636"/>
          </a:xfrm>
        </p:spPr>
        <p:txBody>
          <a:bodyPr/>
          <a:lstStyle/>
          <a:p>
            <a:r>
              <a:rPr lang="en-US" dirty="0"/>
              <a:t>Suspense Codes Defined</a:t>
            </a:r>
          </a:p>
        </p:txBody>
      </p:sp>
      <p:graphicFrame>
        <p:nvGraphicFramePr>
          <p:cNvPr id="4" name="Chart 3"/>
          <p:cNvGraphicFramePr/>
          <p:nvPr>
            <p:extLst>
              <p:ext uri="{D42A27DB-BD31-4B8C-83A1-F6EECF244321}">
                <p14:modId xmlns:p14="http://schemas.microsoft.com/office/powerpoint/2010/main" val="2299458164"/>
              </p:ext>
            </p:extLst>
          </p:nvPr>
        </p:nvGraphicFramePr>
        <p:xfrm>
          <a:off x="4672577" y="3888615"/>
          <a:ext cx="4292486" cy="2861657"/>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355CA640-C7DE-4D1C-9308-1842D02E0782}"/>
              </a:ext>
            </a:extLst>
          </p:cNvPr>
          <p:cNvPicPr>
            <a:picLocks noChangeAspect="1"/>
          </p:cNvPicPr>
          <p:nvPr/>
        </p:nvPicPr>
        <p:blipFill>
          <a:blip r:embed="rId5"/>
          <a:stretch>
            <a:fillRect/>
          </a:stretch>
        </p:blipFill>
        <p:spPr>
          <a:xfrm>
            <a:off x="178937" y="1245289"/>
            <a:ext cx="4304070" cy="5286652"/>
          </a:xfrm>
          <a:prstGeom prst="rect">
            <a:avLst/>
          </a:prstGeom>
        </p:spPr>
      </p:pic>
      <p:pic>
        <p:nvPicPr>
          <p:cNvPr id="6" name="Picture 5">
            <a:extLst>
              <a:ext uri="{FF2B5EF4-FFF2-40B4-BE49-F238E27FC236}">
                <a16:creationId xmlns:a16="http://schemas.microsoft.com/office/drawing/2014/main" id="{CE6C05A6-BD8C-429E-A5E1-7E4B91FE671F}"/>
              </a:ext>
            </a:extLst>
          </p:cNvPr>
          <p:cNvPicPr>
            <a:picLocks noChangeAspect="1"/>
          </p:cNvPicPr>
          <p:nvPr/>
        </p:nvPicPr>
        <p:blipFill>
          <a:blip r:embed="rId6"/>
          <a:stretch>
            <a:fillRect/>
          </a:stretch>
        </p:blipFill>
        <p:spPr>
          <a:xfrm>
            <a:off x="4471424" y="1571348"/>
            <a:ext cx="4320942" cy="5042516"/>
          </a:xfrm>
          <a:prstGeom prst="rect">
            <a:avLst/>
          </a:prstGeom>
        </p:spPr>
      </p:pic>
      <p:sp>
        <p:nvSpPr>
          <p:cNvPr id="7" name="TextBox 6">
            <a:extLst>
              <a:ext uri="{FF2B5EF4-FFF2-40B4-BE49-F238E27FC236}">
                <a16:creationId xmlns:a16="http://schemas.microsoft.com/office/drawing/2014/main" id="{A8A601F5-F710-4344-8BAC-2E09D5E98071}"/>
              </a:ext>
            </a:extLst>
          </p:cNvPr>
          <p:cNvSpPr txBox="1"/>
          <p:nvPr/>
        </p:nvSpPr>
        <p:spPr>
          <a:xfrm>
            <a:off x="257452" y="6531941"/>
            <a:ext cx="8442666" cy="184666"/>
          </a:xfrm>
          <a:prstGeom prst="rect">
            <a:avLst/>
          </a:prstGeom>
          <a:noFill/>
        </p:spPr>
        <p:txBody>
          <a:bodyPr wrap="square" lIns="0" tIns="0" rIns="0" bIns="0" rtlCol="0">
            <a:spAutoFit/>
          </a:bodyPr>
          <a:lstStyle/>
          <a:p>
            <a:r>
              <a:rPr lang="en-US" sz="1200" dirty="0">
                <a:solidFill>
                  <a:schemeClr val="tx2"/>
                </a:solidFill>
                <a:latin typeface="Avenir Light"/>
                <a:cs typeface="Avenir Light"/>
              </a:rPr>
              <a:t>Optum :Email: </a:t>
            </a:r>
            <a:r>
              <a:rPr lang="en-US" sz="1200" dirty="0">
                <a:solidFill>
                  <a:schemeClr val="tx2"/>
                </a:solidFill>
                <a:latin typeface="Avenir Light"/>
                <a:cs typeface="Avenir Light"/>
                <a:hlinkClick r:id="rId7"/>
              </a:rPr>
              <a:t>sdhelpdesk@optum.com</a:t>
            </a:r>
            <a:r>
              <a:rPr lang="en-US" sz="1200" dirty="0">
                <a:solidFill>
                  <a:schemeClr val="tx2"/>
                </a:solidFill>
                <a:latin typeface="Avenir Light"/>
                <a:cs typeface="Avenir Light"/>
              </a:rPr>
              <a:t>, MHBU: </a:t>
            </a:r>
            <a:r>
              <a:rPr lang="en-US" sz="1200" dirty="0">
                <a:solidFill>
                  <a:schemeClr val="tx2"/>
                </a:solidFill>
                <a:latin typeface="Avenir Light"/>
                <a:cs typeface="Avenir Light"/>
                <a:hlinkClick r:id="rId8"/>
              </a:rPr>
              <a:t>MHBillingUnit.HHSA@sdcounty.ca.gov</a:t>
            </a:r>
            <a:r>
              <a:rPr lang="en-US" sz="1200" dirty="0">
                <a:solidFill>
                  <a:schemeClr val="tx2"/>
                </a:solidFill>
                <a:latin typeface="Avenir Light"/>
                <a:cs typeface="Avenir Light"/>
              </a:rPr>
              <a:t> , MIS: </a:t>
            </a:r>
            <a:r>
              <a:rPr lang="en-US" sz="1200" dirty="0">
                <a:solidFill>
                  <a:schemeClr val="tx2"/>
                </a:solidFill>
                <a:latin typeface="Avenir Light"/>
                <a:cs typeface="Avenir Light"/>
                <a:hlinkClick r:id="rId9"/>
              </a:rPr>
              <a:t>Mishelpdesk.hhsa@sdcounty.ca.gov</a:t>
            </a:r>
            <a:r>
              <a:rPr lang="en-US" sz="1200" dirty="0">
                <a:solidFill>
                  <a:schemeClr val="tx2"/>
                </a:solidFill>
                <a:latin typeface="Avenir Light"/>
                <a:cs typeface="Avenir Light"/>
              </a:rPr>
              <a:t> </a:t>
            </a:r>
          </a:p>
        </p:txBody>
      </p:sp>
      <p:pic>
        <p:nvPicPr>
          <p:cNvPr id="2" name="Recorded Sound">
            <a:hlinkClick r:id="" action="ppaction://media"/>
            <a:extLst>
              <a:ext uri="{FF2B5EF4-FFF2-40B4-BE49-F238E27FC236}">
                <a16:creationId xmlns:a16="http://schemas.microsoft.com/office/drawing/2014/main" id="{2C9DC530-89AA-4E0E-BA0E-BCD1B3850B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84287863"/>
      </p:ext>
    </p:extLst>
  </p:cSld>
  <p:clrMapOvr>
    <a:masterClrMapping/>
  </p:clrMapOvr>
  <mc:AlternateContent xmlns:mc="http://schemas.openxmlformats.org/markup-compatibility/2006" xmlns:p14="http://schemas.microsoft.com/office/powerpoint/2010/main">
    <mc:Choice Requires="p14">
      <p:transition spd="med" p14:dur="700" advTm="12603">
        <p:fade/>
      </p:transition>
    </mc:Choice>
    <mc:Fallback xmlns="">
      <p:transition spd="med" advTm="12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65E9F-5945-47DC-ADB5-828923FCA240}"/>
              </a:ext>
            </a:extLst>
          </p:cNvPr>
          <p:cNvSpPr>
            <a:spLocks noGrp="1"/>
          </p:cNvSpPr>
          <p:nvPr>
            <p:ph type="title" idx="4294967295"/>
          </p:nvPr>
        </p:nvSpPr>
        <p:spPr>
          <a:xfrm>
            <a:off x="0" y="1314450"/>
            <a:ext cx="7406879" cy="1016794"/>
          </a:xfrm>
        </p:spPr>
        <p:txBody>
          <a:bodyPr/>
          <a:lstStyle/>
          <a:p>
            <a:pPr algn="ctr"/>
            <a:r>
              <a:rPr lang="en-US" dirty="0"/>
              <a:t>DIAGNOSIS FORM REMINDERS</a:t>
            </a:r>
          </a:p>
        </p:txBody>
      </p:sp>
      <p:graphicFrame>
        <p:nvGraphicFramePr>
          <p:cNvPr id="8" name="Table 7">
            <a:extLst>
              <a:ext uri="{FF2B5EF4-FFF2-40B4-BE49-F238E27FC236}">
                <a16:creationId xmlns:a16="http://schemas.microsoft.com/office/drawing/2014/main" id="{3D8DCE51-8A3C-4F99-B706-26C37164A634}"/>
              </a:ext>
            </a:extLst>
          </p:cNvPr>
          <p:cNvGraphicFramePr>
            <a:graphicFrameLocks noGrp="1"/>
          </p:cNvGraphicFramePr>
          <p:nvPr>
            <p:extLst>
              <p:ext uri="{D42A27DB-BD31-4B8C-83A1-F6EECF244321}">
                <p14:modId xmlns:p14="http://schemas.microsoft.com/office/powerpoint/2010/main" val="3234659996"/>
              </p:ext>
            </p:extLst>
          </p:nvPr>
        </p:nvGraphicFramePr>
        <p:xfrm>
          <a:off x="660633" y="2455353"/>
          <a:ext cx="7487175" cy="2575132"/>
        </p:xfrm>
        <a:graphic>
          <a:graphicData uri="http://schemas.openxmlformats.org/drawingml/2006/table">
            <a:tbl>
              <a:tblPr firstRow="1" bandRow="1">
                <a:tableStyleId>{5C22544A-7EE6-4342-B048-85BDC9FD1C3A}</a:tableStyleId>
              </a:tblPr>
              <a:tblGrid>
                <a:gridCol w="2495725">
                  <a:extLst>
                    <a:ext uri="{9D8B030D-6E8A-4147-A177-3AD203B41FA5}">
                      <a16:colId xmlns:a16="http://schemas.microsoft.com/office/drawing/2014/main" val="621043529"/>
                    </a:ext>
                  </a:extLst>
                </a:gridCol>
                <a:gridCol w="2495725">
                  <a:extLst>
                    <a:ext uri="{9D8B030D-6E8A-4147-A177-3AD203B41FA5}">
                      <a16:colId xmlns:a16="http://schemas.microsoft.com/office/drawing/2014/main" val="1382286227"/>
                    </a:ext>
                  </a:extLst>
                </a:gridCol>
                <a:gridCol w="2495725">
                  <a:extLst>
                    <a:ext uri="{9D8B030D-6E8A-4147-A177-3AD203B41FA5}">
                      <a16:colId xmlns:a16="http://schemas.microsoft.com/office/drawing/2014/main" val="1453783012"/>
                    </a:ext>
                  </a:extLst>
                </a:gridCol>
              </a:tblGrid>
              <a:tr h="719876">
                <a:tc>
                  <a:txBody>
                    <a:bodyPr/>
                    <a:lstStyle/>
                    <a:p>
                      <a:endParaRPr lang="en-US" sz="1400" dirty="0"/>
                    </a:p>
                  </a:txBody>
                  <a:tcPr marL="68580" marR="68580" marT="34290" marB="34290"/>
                </a:tc>
                <a:tc>
                  <a:txBody>
                    <a:bodyPr/>
                    <a:lstStyle/>
                    <a:p>
                      <a:r>
                        <a:rPr lang="en-US" sz="1400" dirty="0"/>
                        <a:t>CLIENT IS ONLY ASSIGNED/OPEN TO YOUR PROGRAM</a:t>
                      </a:r>
                    </a:p>
                  </a:txBody>
                  <a:tcPr marL="68580" marR="68580" marT="34290" marB="34290"/>
                </a:tc>
                <a:tc>
                  <a:txBody>
                    <a:bodyPr/>
                    <a:lstStyle/>
                    <a:p>
                      <a:r>
                        <a:rPr lang="en-US" sz="1400" dirty="0"/>
                        <a:t>CLIENT IS OPEN TO OTHER PROGRAM(S) AND YOURS</a:t>
                      </a:r>
                    </a:p>
                  </a:txBody>
                  <a:tcPr marL="68580" marR="68580" marT="34290" marB="34290"/>
                </a:tc>
                <a:extLst>
                  <a:ext uri="{0D108BD9-81ED-4DB2-BD59-A6C34878D82A}">
                    <a16:rowId xmlns:a16="http://schemas.microsoft.com/office/drawing/2014/main" val="257231166"/>
                  </a:ext>
                </a:extLst>
              </a:tr>
              <a:tr h="891540">
                <a:tc>
                  <a:txBody>
                    <a:bodyPr/>
                    <a:lstStyle/>
                    <a:p>
                      <a:r>
                        <a:rPr lang="en-US" sz="1400" dirty="0"/>
                        <a:t>End a diagnosis that is not being used by your program. </a:t>
                      </a:r>
                    </a:p>
                  </a:txBody>
                  <a:tcPr marL="68580" marR="68580" marT="34290" marB="34290"/>
                </a:tc>
                <a:tc>
                  <a:txBody>
                    <a:bodyPr/>
                    <a:lstStyle/>
                    <a:p>
                      <a:pPr algn="ctr"/>
                      <a:endParaRPr lang="en-US" sz="1400" dirty="0"/>
                    </a:p>
                    <a:p>
                      <a:pPr algn="ctr"/>
                      <a:r>
                        <a:rPr lang="en-US" sz="1400" dirty="0"/>
                        <a:t>YES</a:t>
                      </a:r>
                    </a:p>
                    <a:p>
                      <a:pPr algn="ctr"/>
                      <a:endParaRPr lang="en-US" sz="1400" dirty="0"/>
                    </a:p>
                    <a:p>
                      <a:pPr algn="ctr"/>
                      <a:r>
                        <a:rPr lang="en-US" sz="800" dirty="0"/>
                        <a:t>(Do not backdate the end date)</a:t>
                      </a:r>
                    </a:p>
                  </a:txBody>
                  <a:tcPr marL="68580" marR="68580" marT="34290" marB="34290"/>
                </a:tc>
                <a:tc>
                  <a:txBody>
                    <a:bodyPr/>
                    <a:lstStyle/>
                    <a:p>
                      <a:r>
                        <a:rPr lang="en-US" sz="1400" b="1" dirty="0"/>
                        <a:t>NO! </a:t>
                      </a:r>
                    </a:p>
                    <a:p>
                      <a:r>
                        <a:rPr lang="en-US" sz="1400" dirty="0"/>
                        <a:t>Consult with the other program(s) prior to making any changes to the diagnoses. </a:t>
                      </a:r>
                    </a:p>
                  </a:txBody>
                  <a:tcPr marL="68580" marR="68580" marT="34290" marB="34290"/>
                </a:tc>
                <a:extLst>
                  <a:ext uri="{0D108BD9-81ED-4DB2-BD59-A6C34878D82A}">
                    <a16:rowId xmlns:a16="http://schemas.microsoft.com/office/drawing/2014/main" val="172719435"/>
                  </a:ext>
                </a:extLst>
              </a:tr>
              <a:tr h="719876">
                <a:tc>
                  <a:txBody>
                    <a:bodyPr/>
                    <a:lstStyle/>
                    <a:p>
                      <a:r>
                        <a:rPr lang="en-US" sz="1400" dirty="0"/>
                        <a:t>Restart a diagnosis that is already active.</a:t>
                      </a:r>
                    </a:p>
                  </a:txBody>
                  <a:tcPr marL="68580" marR="68580" marT="34290" marB="34290"/>
                </a:tc>
                <a:tc>
                  <a:txBody>
                    <a:bodyPr/>
                    <a:lstStyle/>
                    <a:p>
                      <a:pPr algn="ctr"/>
                      <a:endParaRPr lang="en-US" sz="1400" dirty="0"/>
                    </a:p>
                    <a:p>
                      <a:pPr algn="ctr"/>
                      <a:r>
                        <a:rPr lang="en-US" sz="1400" b="1" dirty="0"/>
                        <a:t>NEVER!</a:t>
                      </a:r>
                    </a:p>
                  </a:txBody>
                  <a:tcPr marL="68580" marR="68580" marT="34290" marB="34290"/>
                </a:tc>
                <a:tc>
                  <a:txBody>
                    <a:bodyPr/>
                    <a:lstStyle/>
                    <a:p>
                      <a:pPr algn="ctr"/>
                      <a:endParaRPr lang="en-US" sz="1400" dirty="0"/>
                    </a:p>
                    <a:p>
                      <a:pPr algn="ctr"/>
                      <a:r>
                        <a:rPr lang="en-US" sz="1400" b="1" dirty="0"/>
                        <a:t>NEVER!</a:t>
                      </a:r>
                    </a:p>
                  </a:txBody>
                  <a:tcPr marL="68580" marR="68580" marT="34290" marB="34290"/>
                </a:tc>
                <a:extLst>
                  <a:ext uri="{0D108BD9-81ED-4DB2-BD59-A6C34878D82A}">
                    <a16:rowId xmlns:a16="http://schemas.microsoft.com/office/drawing/2014/main" val="335675358"/>
                  </a:ext>
                </a:extLst>
              </a:tr>
            </a:tbl>
          </a:graphicData>
        </a:graphic>
      </p:graphicFrame>
      <p:sp>
        <p:nvSpPr>
          <p:cNvPr id="4" name="TextBox 3">
            <a:extLst>
              <a:ext uri="{FF2B5EF4-FFF2-40B4-BE49-F238E27FC236}">
                <a16:creationId xmlns:a16="http://schemas.microsoft.com/office/drawing/2014/main" id="{E9ABFF62-984B-47F2-B2A6-FC1BF957B6CD}"/>
              </a:ext>
            </a:extLst>
          </p:cNvPr>
          <p:cNvSpPr txBox="1"/>
          <p:nvPr/>
        </p:nvSpPr>
        <p:spPr>
          <a:xfrm>
            <a:off x="363985" y="334998"/>
            <a:ext cx="6116715" cy="369332"/>
          </a:xfrm>
          <a:prstGeom prst="rect">
            <a:avLst/>
          </a:prstGeom>
          <a:noFill/>
        </p:spPr>
        <p:txBody>
          <a:bodyPr wrap="square" lIns="0" tIns="0" rIns="0" bIns="0" rtlCol="0">
            <a:spAutoFit/>
          </a:bodyPr>
          <a:lstStyle/>
          <a:p>
            <a:r>
              <a:rPr lang="en-US" sz="2400" dirty="0">
                <a:solidFill>
                  <a:schemeClr val="bg1"/>
                </a:solidFill>
              </a:rPr>
              <a:t>DIAGNOSIS FORM REMINDERS</a:t>
            </a:r>
            <a:endParaRPr lang="en-US" sz="2400" dirty="0">
              <a:solidFill>
                <a:schemeClr val="bg1"/>
              </a:solidFill>
              <a:latin typeface="Avenir Light"/>
              <a:cs typeface="Avenir Light"/>
            </a:endParaRPr>
          </a:p>
        </p:txBody>
      </p:sp>
      <p:pic>
        <p:nvPicPr>
          <p:cNvPr id="2" name="Recorded Sound">
            <a:hlinkClick r:id="" action="ppaction://media"/>
            <a:extLst>
              <a:ext uri="{FF2B5EF4-FFF2-40B4-BE49-F238E27FC236}">
                <a16:creationId xmlns:a16="http://schemas.microsoft.com/office/drawing/2014/main" id="{8C777E35-D486-4739-8CD6-ED0D2408CF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53233075"/>
      </p:ext>
    </p:extLst>
  </p:cSld>
  <p:clrMapOvr>
    <a:masterClrMapping/>
  </p:clrMapOvr>
  <mc:AlternateContent xmlns:mc="http://schemas.openxmlformats.org/markup-compatibility/2006" xmlns:p14="http://schemas.microsoft.com/office/powerpoint/2010/main">
    <mc:Choice Requires="p14">
      <p:transition spd="med" p14:dur="700" advTm="39519">
        <p:fade/>
      </p:transition>
    </mc:Choice>
    <mc:Fallback xmlns="">
      <p:transition spd="med" advTm="39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920" y="107728"/>
            <a:ext cx="6080953" cy="902636"/>
          </a:xfrm>
        </p:spPr>
        <p:txBody>
          <a:bodyPr/>
          <a:lstStyle/>
          <a:p>
            <a:r>
              <a:rPr lang="en-US" dirty="0"/>
              <a:t>Who can I contact ?</a:t>
            </a:r>
          </a:p>
        </p:txBody>
      </p:sp>
      <p:graphicFrame>
        <p:nvGraphicFramePr>
          <p:cNvPr id="4" name="Chart 3"/>
          <p:cNvGraphicFramePr/>
          <p:nvPr/>
        </p:nvGraphicFramePr>
        <p:xfrm>
          <a:off x="4672577" y="3888615"/>
          <a:ext cx="4292486" cy="2861657"/>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7215A4AA-3052-4E57-B53D-BFEB4395D240}"/>
              </a:ext>
            </a:extLst>
          </p:cNvPr>
          <p:cNvPicPr>
            <a:picLocks noChangeAspect="1"/>
          </p:cNvPicPr>
          <p:nvPr/>
        </p:nvPicPr>
        <p:blipFill>
          <a:blip r:embed="rId5"/>
          <a:stretch>
            <a:fillRect/>
          </a:stretch>
        </p:blipFill>
        <p:spPr>
          <a:xfrm>
            <a:off x="1420427" y="1189608"/>
            <a:ext cx="5575177" cy="5668391"/>
          </a:xfrm>
          <a:prstGeom prst="rect">
            <a:avLst/>
          </a:prstGeom>
        </p:spPr>
      </p:pic>
      <p:pic>
        <p:nvPicPr>
          <p:cNvPr id="5" name="Recorded Sound">
            <a:hlinkClick r:id="" action="ppaction://media"/>
            <a:extLst>
              <a:ext uri="{FF2B5EF4-FFF2-40B4-BE49-F238E27FC236}">
                <a16:creationId xmlns:a16="http://schemas.microsoft.com/office/drawing/2014/main" id="{002A7DBC-F118-47FA-A698-33C5AF1314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92467978"/>
      </p:ext>
    </p:extLst>
  </p:cSld>
  <p:clrMapOvr>
    <a:masterClrMapping/>
  </p:clrMapOvr>
  <mc:AlternateContent xmlns:mc="http://schemas.openxmlformats.org/markup-compatibility/2006" xmlns:p14="http://schemas.microsoft.com/office/powerpoint/2010/main">
    <mc:Choice Requires="p14">
      <p:transition spd="med" p14:dur="700" advTm="7572">
        <p:fade/>
      </p:transition>
    </mc:Choice>
    <mc:Fallback xmlns="">
      <p:transition spd="med" advTm="7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1"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 objId="5"/>
        <p14:stopEvt time="6233"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20" y="269002"/>
            <a:ext cx="6036815" cy="741362"/>
          </a:xfrm>
        </p:spPr>
        <p:txBody>
          <a:bodyPr/>
          <a:lstStyle/>
          <a:p>
            <a:r>
              <a:rPr lang="en-US" dirty="0"/>
              <a:t>What documents to reference</a:t>
            </a:r>
          </a:p>
        </p:txBody>
      </p:sp>
      <p:sp>
        <p:nvSpPr>
          <p:cNvPr id="3" name="Text Placeholder 2"/>
          <p:cNvSpPr>
            <a:spLocks noGrp="1"/>
          </p:cNvSpPr>
          <p:nvPr>
            <p:ph type="body" sz="quarter" idx="13"/>
          </p:nvPr>
        </p:nvSpPr>
        <p:spPr>
          <a:xfrm>
            <a:off x="301840" y="1446215"/>
            <a:ext cx="7958828" cy="589641"/>
          </a:xfrm>
        </p:spPr>
        <p:txBody>
          <a:bodyPr/>
          <a:lstStyle/>
          <a:p>
            <a:pPr algn="ctr">
              <a:buNone/>
            </a:pPr>
            <a:r>
              <a:rPr lang="en-US" sz="1600" dirty="0">
                <a:solidFill>
                  <a:schemeClr val="accent1">
                    <a:lumMod val="75000"/>
                  </a:schemeClr>
                </a:solidFill>
              </a:rPr>
              <a:t>Available on </a:t>
            </a:r>
            <a:r>
              <a:rPr lang="en-US" sz="1600" dirty="0">
                <a:solidFill>
                  <a:schemeClr val="accent1">
                    <a:lumMod val="75000"/>
                  </a:schemeClr>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https://www.optumsandiego.com</a:t>
            </a:r>
            <a:r>
              <a:rPr lang="en-US" sz="1600" dirty="0">
                <a:solidFill>
                  <a:schemeClr val="accent1">
                    <a:lumMod val="75000"/>
                  </a:schemeClr>
                </a:solidFill>
                <a:effectLst/>
                <a:ea typeface="Calibri" panose="020F0502020204030204" pitchFamily="34" charset="0"/>
                <a:cs typeface="Times New Roman" panose="02020603050405020304" pitchFamily="18" charset="0"/>
              </a:rPr>
              <a:t> </a:t>
            </a:r>
          </a:p>
          <a:p>
            <a:pPr algn="ctr">
              <a:buNone/>
            </a:pPr>
            <a:endParaRPr lang="en-US" sz="1600" dirty="0">
              <a:solidFill>
                <a:schemeClr val="tx1">
                  <a:lumMod val="50000"/>
                </a:schemeClr>
              </a:solidFill>
              <a:effectLst/>
              <a:ea typeface="Calibri" panose="020F0502020204030204" pitchFamily="34" charset="0"/>
              <a:cs typeface="Times New Roman" panose="02020603050405020304" pitchFamily="18" charset="0"/>
            </a:endParaRPr>
          </a:p>
          <a:p>
            <a:pPr algn="ctr">
              <a:buNone/>
            </a:pPr>
            <a:endParaRPr lang="en-US" sz="1600" dirty="0">
              <a:solidFill>
                <a:schemeClr val="accent1">
                  <a:lumMod val="75000"/>
                </a:schemeClr>
              </a:solidFill>
            </a:endParaRPr>
          </a:p>
        </p:txBody>
      </p:sp>
      <p:sp>
        <p:nvSpPr>
          <p:cNvPr id="4" name="Content Placeholder 3"/>
          <p:cNvSpPr>
            <a:spLocks noGrp="1"/>
          </p:cNvSpPr>
          <p:nvPr>
            <p:ph idx="1"/>
          </p:nvPr>
        </p:nvSpPr>
        <p:spPr>
          <a:xfrm>
            <a:off x="301840" y="2157275"/>
            <a:ext cx="8442665" cy="4891596"/>
          </a:xfrm>
        </p:spPr>
        <p:txBody>
          <a:bodyPr>
            <a:normAutofit/>
          </a:bodyPr>
          <a:lstStyle/>
          <a:p>
            <a:pPr>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CCBH Correction Packets (for Clinica</a:t>
            </a:r>
            <a:r>
              <a:rPr lang="en-US" sz="1400" dirty="0">
                <a:latin typeface="Arial" panose="020B0604020202020204" pitchFamily="34" charset="0"/>
                <a:ea typeface="Times New Roman" panose="02020603050405020304" pitchFamily="18" charset="0"/>
                <a:cs typeface="Times New Roman" panose="02020603050405020304" pitchFamily="18" charset="0"/>
              </a:rPr>
              <a:t>l and Administrative Staff)</a:t>
            </a:r>
          </a:p>
          <a:p>
            <a:pPr>
              <a:buFont typeface="Arial" panose="020B0604020202020204" pitchFamily="34" charset="0"/>
              <a:buChar char="•"/>
            </a:pPr>
            <a:r>
              <a:rPr lang="en-US" sz="1400" dirty="0">
                <a:effectLst/>
                <a:latin typeface="Arial" panose="020B0604020202020204" pitchFamily="34" charset="0"/>
                <a:ea typeface="Cambria" panose="02040503050406030204" pitchFamily="18" charset="0"/>
                <a:cs typeface="Times New Roman" panose="02020603050405020304" pitchFamily="18" charset="0"/>
              </a:rPr>
              <a:t>CSI </a:t>
            </a:r>
            <a:r>
              <a:rPr lang="en-US" sz="1400" dirty="0">
                <a:latin typeface="Arial" panose="020B0604020202020204" pitchFamily="34" charset="0"/>
                <a:ea typeface="Cambria" panose="02040503050406030204" pitchFamily="18" charset="0"/>
                <a:cs typeface="Times New Roman" panose="02020603050405020304" pitchFamily="18" charset="0"/>
              </a:rPr>
              <a:t>Correction Guide</a:t>
            </a:r>
          </a:p>
          <a:p>
            <a:pPr>
              <a:buFont typeface="Arial" panose="020B0604020202020204" pitchFamily="34" charset="0"/>
              <a:buChar char="•"/>
            </a:pPr>
            <a:r>
              <a:rPr lang="en-US" sz="1400">
                <a:effectLst/>
                <a:ea typeface="Cambria" panose="02040503050406030204" pitchFamily="18" charset="0"/>
                <a:cs typeface="Times New Roman" panose="02020603050405020304" pitchFamily="18" charset="0"/>
              </a:rPr>
              <a:t>Billin</a:t>
            </a:r>
            <a:r>
              <a:rPr lang="en-US" sz="1400">
                <a:ea typeface="Cambria" panose="02040503050406030204" pitchFamily="18" charset="0"/>
                <a:cs typeface="Times New Roman" panose="02020603050405020304" pitchFamily="18" charset="0"/>
              </a:rPr>
              <a:t>g Lock-Out </a:t>
            </a:r>
            <a:r>
              <a:rPr lang="en-US" sz="1400" dirty="0">
                <a:ea typeface="Cambria" panose="02040503050406030204" pitchFamily="18" charset="0"/>
                <a:cs typeface="Times New Roman" panose="02020603050405020304" pitchFamily="18" charset="0"/>
              </a:rPr>
              <a:t>Guide </a:t>
            </a:r>
          </a:p>
          <a:p>
            <a:pPr>
              <a:buFont typeface="Arial" panose="020B0604020202020204" pitchFamily="34" charset="0"/>
              <a:buChar char="•"/>
            </a:pPr>
            <a:r>
              <a:rPr lang="en-US" sz="1400" dirty="0">
                <a:ea typeface="Cambria" panose="02040503050406030204" pitchFamily="18" charset="0"/>
                <a:cs typeface="Times New Roman" panose="02020603050405020304" pitchFamily="18" charset="0"/>
              </a:rPr>
              <a:t>ICD-10 Outpatient Included Diagnosis  </a:t>
            </a:r>
          </a:p>
          <a:p>
            <a:pPr>
              <a:buFont typeface="Arial" panose="020B0604020202020204" pitchFamily="34" charset="0"/>
              <a:buChar char="•"/>
            </a:pPr>
            <a:r>
              <a:rPr lang="en-US" sz="1400" dirty="0">
                <a:ea typeface="Cambria" panose="02040503050406030204" pitchFamily="18" charset="0"/>
                <a:cs typeface="Times New Roman" panose="02020603050405020304" pitchFamily="18" charset="0"/>
              </a:rPr>
              <a:t>Admin Data Entry Resource Packet</a:t>
            </a:r>
          </a:p>
          <a:p>
            <a:pPr marL="0" indent="0">
              <a:buNone/>
            </a:pPr>
            <a:endParaRPr lang="en-US" sz="1400" dirty="0">
              <a:ea typeface="Cambria" panose="02040503050406030204" pitchFamily="18" charset="0"/>
              <a:cs typeface="Times New Roman" panose="02020603050405020304" pitchFamily="18" charset="0"/>
            </a:endParaRPr>
          </a:p>
          <a:p>
            <a:pPr marL="0" indent="0">
              <a:buNone/>
            </a:pPr>
            <a:r>
              <a:rPr lang="en-US" sz="1400" dirty="0">
                <a:ea typeface="Cambria" panose="02040503050406030204" pitchFamily="18" charset="0"/>
                <a:cs typeface="Times New Roman" panose="02020603050405020304" pitchFamily="18" charset="0"/>
              </a:rPr>
              <a:t> </a:t>
            </a:r>
            <a:r>
              <a:rPr lang="en-US" sz="1400" u="sng" dirty="0">
                <a:ea typeface="Cambria" panose="02040503050406030204" pitchFamily="18" charset="0"/>
                <a:cs typeface="Times New Roman" panose="02020603050405020304" pitchFamily="18" charset="0"/>
              </a:rPr>
              <a:t>Please feel free to send questions or requests for help finding reference guides to QI Matters: </a:t>
            </a:r>
          </a:p>
          <a:p>
            <a:pPr marL="0" indent="0">
              <a:buNone/>
            </a:pPr>
            <a:r>
              <a:rPr lang="en-US" sz="1400" dirty="0">
                <a:ea typeface="Cambria" panose="02040503050406030204" pitchFamily="18" charset="0"/>
                <a:cs typeface="Times New Roman" panose="02020603050405020304" pitchFamily="18" charset="0"/>
                <a:hlinkClick r:id="rId5"/>
              </a:rPr>
              <a:t>Qimatters.hhsa@sdcounty.ca.gov</a:t>
            </a:r>
            <a:r>
              <a:rPr lang="en-US" sz="1400" dirty="0">
                <a:ea typeface="Cambria" panose="02040503050406030204" pitchFamily="18" charset="0"/>
                <a:cs typeface="Times New Roman" panose="02020603050405020304" pitchFamily="18" charset="0"/>
              </a:rPr>
              <a:t>  </a:t>
            </a:r>
          </a:p>
          <a:p>
            <a:pPr marL="0" indent="0">
              <a:buNone/>
            </a:pPr>
            <a:r>
              <a:rPr lang="en-US" sz="1400" u="sng" dirty="0">
                <a:ea typeface="Cambria" panose="02040503050406030204" pitchFamily="18" charset="0"/>
                <a:cs typeface="Times New Roman" panose="02020603050405020304" pitchFamily="18" charset="0"/>
              </a:rPr>
              <a:t>For Billing Questions specific to codes other than “AQ” and “y“ contact the Mental Health Billing Unit:</a:t>
            </a:r>
          </a:p>
          <a:p>
            <a:pPr marL="0" indent="0">
              <a:buNone/>
            </a:pPr>
            <a:r>
              <a:rPr lang="en-US" sz="1400" dirty="0">
                <a:ea typeface="Cambria" panose="02040503050406030204" pitchFamily="18" charset="0"/>
                <a:cs typeface="Times New Roman" panose="02020603050405020304" pitchFamily="18" charset="0"/>
              </a:rPr>
              <a:t>(619)338-2612 or </a:t>
            </a:r>
            <a:r>
              <a:rPr lang="en-US" sz="1400" dirty="0">
                <a:ea typeface="Cambria" panose="02040503050406030204" pitchFamily="18" charset="0"/>
                <a:cs typeface="Times New Roman" panose="02020603050405020304" pitchFamily="18" charset="0"/>
                <a:hlinkClick r:id="rId6"/>
              </a:rPr>
              <a:t>Mhbilllingunit.hhsa@sdcounty.ca.gov</a:t>
            </a:r>
            <a:endParaRPr lang="en-US" sz="1400" dirty="0">
              <a:ea typeface="Cambria" panose="02040503050406030204" pitchFamily="18" charset="0"/>
              <a:cs typeface="Times New Roman" panose="02020603050405020304" pitchFamily="18" charset="0"/>
            </a:endParaRPr>
          </a:p>
          <a:p>
            <a:pPr marL="0" indent="0">
              <a:buNone/>
            </a:pPr>
            <a:endParaRPr lang="en-US" sz="1400" dirty="0">
              <a:ea typeface="Cambria" panose="02040503050406030204" pitchFamily="18"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1738" lvl="2" indent="-285750">
              <a:buFont typeface="Arial" panose="020B0604020202020204" pitchFamily="34" charset="0"/>
              <a:buChar char="•"/>
            </a:pPr>
            <a:endParaRPr lang="en-US" dirty="0"/>
          </a:p>
          <a:p>
            <a:pPr marL="1546225" lvl="3" indent="-285750">
              <a:buFont typeface="Arial" panose="020B0604020202020204" pitchFamily="34" charset="0"/>
              <a:buChar char="•"/>
            </a:pPr>
            <a:endParaRPr lang="en-US" dirty="0"/>
          </a:p>
        </p:txBody>
      </p:sp>
      <p:pic>
        <p:nvPicPr>
          <p:cNvPr id="5" name="Recorded Sound">
            <a:hlinkClick r:id="" action="ppaction://media"/>
            <a:extLst>
              <a:ext uri="{FF2B5EF4-FFF2-40B4-BE49-F238E27FC236}">
                <a16:creationId xmlns:a16="http://schemas.microsoft.com/office/drawing/2014/main" id="{A72778A8-9B10-424E-A18F-9627DCEE99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9607233"/>
      </p:ext>
    </p:extLst>
  </p:cSld>
  <p:clrMapOvr>
    <a:masterClrMapping/>
  </p:clrMapOvr>
  <mc:AlternateContent xmlns:mc="http://schemas.openxmlformats.org/markup-compatibility/2006" xmlns:p14="http://schemas.microsoft.com/office/powerpoint/2010/main">
    <mc:Choice Requires="p14">
      <p:transition spd="slow" p14:dur="4400" advTm="18030">
        <p14:honeycomb/>
      </p:transition>
    </mc:Choice>
    <mc:Fallback xmlns="">
      <p:transition spd="slow" advTm="18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2"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 It anyway background</a:t>
            </a:r>
          </a:p>
        </p:txBody>
      </p:sp>
      <p:sp>
        <p:nvSpPr>
          <p:cNvPr id="3" name="Text Placeholder 2"/>
          <p:cNvSpPr>
            <a:spLocks noGrp="1"/>
          </p:cNvSpPr>
          <p:nvPr>
            <p:ph type="body" sz="quarter" idx="13"/>
          </p:nvPr>
        </p:nvSpPr>
        <p:spPr>
          <a:xfrm>
            <a:off x="452761" y="1369786"/>
            <a:ext cx="7958828" cy="589641"/>
          </a:xfrm>
        </p:spPr>
        <p:txBody>
          <a:bodyPr/>
          <a:lstStyle/>
          <a:p>
            <a:pPr algn="ctr">
              <a:buNone/>
            </a:pPr>
            <a:r>
              <a:rPr lang="en-US" dirty="0"/>
              <a:t> Medi-Cal billing</a:t>
            </a:r>
          </a:p>
        </p:txBody>
      </p:sp>
      <p:sp>
        <p:nvSpPr>
          <p:cNvPr id="4" name="Content Placeholder 3"/>
          <p:cNvSpPr>
            <a:spLocks noGrp="1"/>
          </p:cNvSpPr>
          <p:nvPr>
            <p:ph idx="1"/>
          </p:nvPr>
        </p:nvSpPr>
        <p:spPr>
          <a:xfrm>
            <a:off x="261891" y="2210540"/>
            <a:ext cx="8620218" cy="4226686"/>
          </a:xfrm>
        </p:spPr>
        <p:txBody>
          <a:bodyPr/>
          <a:lstStyle/>
          <a:p>
            <a:pPr marL="457200" marR="0">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Medi-Cal dictates how services can be claimed, what is billable and what is not billable. There are two situations in which a program would contact the Quality Management (QM) department for support which are the appearance of suspense codes “y” (lowercase y)  and “AQ” on the program’s third-party billing suspense report. These suspense codes indicate billing is suspended and are considered “Claim it Anyway” (CIA) situations. QM reviews incoming requests for clinical relevance then submits the approval to the Mental Health Billing Unit (MHBU).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0">
              <a:buNone/>
            </a:pPr>
            <a:endParaRPr lang="en-US" dirty="0"/>
          </a:p>
        </p:txBody>
      </p:sp>
      <p:pic>
        <p:nvPicPr>
          <p:cNvPr id="5" name="Recorded Sound">
            <a:hlinkClick r:id="" action="ppaction://media"/>
            <a:extLst>
              <a:ext uri="{FF2B5EF4-FFF2-40B4-BE49-F238E27FC236}">
                <a16:creationId xmlns:a16="http://schemas.microsoft.com/office/drawing/2014/main" id="{7F834F9D-D384-42AA-81CD-CC39AAEDF3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727035"/>
      </p:ext>
    </p:extLst>
  </p:cSld>
  <p:clrMapOvr>
    <a:masterClrMapping/>
  </p:clrMapOvr>
  <mc:AlternateContent xmlns:mc="http://schemas.openxmlformats.org/markup-compatibility/2006" xmlns:p14="http://schemas.microsoft.com/office/powerpoint/2010/main">
    <mc:Choice Requires="p14">
      <p:transition spd="slow" p14:dur="4000" advTm="39858">
        <p:fade/>
      </p:transition>
    </mc:Choice>
    <mc:Fallback xmlns="">
      <p:transition spd="slow" advTm="39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 objId="5"/>
        <p14:stopEvt time="39858"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0185-0FA3-4F71-9E38-D9A837EE139D}"/>
              </a:ext>
            </a:extLst>
          </p:cNvPr>
          <p:cNvSpPr>
            <a:spLocks noGrp="1"/>
          </p:cNvSpPr>
          <p:nvPr>
            <p:ph type="title"/>
          </p:nvPr>
        </p:nvSpPr>
        <p:spPr>
          <a:xfrm>
            <a:off x="213065" y="289429"/>
            <a:ext cx="6019800" cy="741362"/>
          </a:xfrm>
        </p:spPr>
        <p:txBody>
          <a:bodyPr/>
          <a:lstStyle/>
          <a:p>
            <a:r>
              <a:rPr lang="en-US" dirty="0"/>
              <a:t>Overview: Claim it Anyway process </a:t>
            </a:r>
          </a:p>
        </p:txBody>
      </p:sp>
      <p:sp>
        <p:nvSpPr>
          <p:cNvPr id="3" name="Text Placeholder 2">
            <a:extLst>
              <a:ext uri="{FF2B5EF4-FFF2-40B4-BE49-F238E27FC236}">
                <a16:creationId xmlns:a16="http://schemas.microsoft.com/office/drawing/2014/main" id="{AE9AADC5-9E2E-4DAB-9B16-7E13595A1BF0}"/>
              </a:ext>
            </a:extLst>
          </p:cNvPr>
          <p:cNvSpPr>
            <a:spLocks noGrp="1"/>
          </p:cNvSpPr>
          <p:nvPr>
            <p:ph type="body" sz="quarter" idx="13"/>
          </p:nvPr>
        </p:nvSpPr>
        <p:spPr>
          <a:xfrm>
            <a:off x="693056" y="1292426"/>
            <a:ext cx="7993741" cy="589641"/>
          </a:xfrm>
        </p:spPr>
        <p:txBody>
          <a:bodyPr/>
          <a:lstStyle/>
          <a:p>
            <a:r>
              <a:rPr lang="en-US" dirty="0"/>
              <a:t>How do I get started?</a:t>
            </a:r>
          </a:p>
        </p:txBody>
      </p:sp>
      <p:sp>
        <p:nvSpPr>
          <p:cNvPr id="4" name="Content Placeholder 3">
            <a:extLst>
              <a:ext uri="{FF2B5EF4-FFF2-40B4-BE49-F238E27FC236}">
                <a16:creationId xmlns:a16="http://schemas.microsoft.com/office/drawing/2014/main" id="{E7423002-6774-4EFD-9CF0-48604244D1CE}"/>
              </a:ext>
            </a:extLst>
          </p:cNvPr>
          <p:cNvSpPr>
            <a:spLocks noGrp="1"/>
          </p:cNvSpPr>
          <p:nvPr>
            <p:ph idx="1"/>
          </p:nvPr>
        </p:nvSpPr>
        <p:spPr>
          <a:xfrm>
            <a:off x="693056" y="1882067"/>
            <a:ext cx="7993743" cy="4686504"/>
          </a:xfrm>
        </p:spPr>
        <p:txBody>
          <a:bodyPr>
            <a:normAutofit fontScale="47500" lnSpcReduction="20000"/>
          </a:bodyPr>
          <a:lstStyle/>
          <a:p>
            <a:pPr algn="l"/>
            <a:r>
              <a:rPr lang="en-US" sz="2300" b="0" i="0" u="none" strike="noStrike" baseline="0" dirty="0">
                <a:latin typeface="ArialMT"/>
              </a:rPr>
              <a:t>Programs run their billing suspense reports on a regular basis. They review the report for any “y” </a:t>
            </a:r>
            <a:r>
              <a:rPr lang="en-US" sz="2300" dirty="0">
                <a:latin typeface="ArialMT"/>
              </a:rPr>
              <a:t>or “AQ” </a:t>
            </a:r>
            <a:r>
              <a:rPr lang="en-US" sz="2300" b="0" i="0" u="none" strike="noStrike" baseline="0" dirty="0">
                <a:latin typeface="ArialMT"/>
              </a:rPr>
              <a:t>codes.</a:t>
            </a:r>
          </a:p>
          <a:p>
            <a:pPr algn="l"/>
            <a:r>
              <a:rPr lang="en-US" sz="2300" b="0" i="0" u="none" strike="noStrike" baseline="0" dirty="0">
                <a:latin typeface="ArialMT"/>
              </a:rPr>
              <a:t>The Program researches the origin of the “y” code and if eligible, sends a copy of  the suspended “y” codes,  ensure that each service is identified as needing CIA processing by writing </a:t>
            </a:r>
            <a:r>
              <a:rPr lang="en-US" sz="2300" dirty="0">
                <a:latin typeface="ArialMT"/>
              </a:rPr>
              <a:t>“CLAIM IT ANYWAY”,  then please fax (619) 236-1953 or </a:t>
            </a:r>
            <a:r>
              <a:rPr lang="en-US" sz="2300" b="0" i="0" u="none" strike="noStrike" baseline="0" dirty="0">
                <a:latin typeface="ArialMT"/>
              </a:rPr>
              <a:t>QI Matters (confidential e-mail), Subject: CIA.</a:t>
            </a:r>
          </a:p>
          <a:p>
            <a:pPr algn="l"/>
            <a:r>
              <a:rPr lang="en-US" sz="2300" b="0" i="0" u="none" strike="noStrike" baseline="0" dirty="0">
                <a:latin typeface="ArialMT"/>
              </a:rPr>
              <a:t>The Program researches the origin of the “AQ” code and will work to rectify the diagnostic issue independently but there are times when they cannot complete the task and the billing unit needs to be notified. This occurs when:</a:t>
            </a:r>
          </a:p>
          <a:p>
            <a:pPr lvl="1"/>
            <a:r>
              <a:rPr lang="en-US" b="0" i="0" u="none" strike="noStrike" baseline="0" dirty="0">
                <a:latin typeface="ArialMT"/>
              </a:rPr>
              <a:t>1. An excluded diagnosis was used</a:t>
            </a:r>
          </a:p>
          <a:p>
            <a:pPr lvl="1"/>
            <a:r>
              <a:rPr lang="en-US" b="0" i="0" u="none" strike="noStrike" baseline="0" dirty="0">
                <a:latin typeface="ArialMT"/>
              </a:rPr>
              <a:t>2. The service has already been claimed to the State for reimbursement</a:t>
            </a:r>
          </a:p>
          <a:p>
            <a:pPr lvl="1"/>
            <a:r>
              <a:rPr lang="en-US" b="0" i="0" u="none" strike="noStrike" baseline="0" dirty="0">
                <a:latin typeface="ArialMT"/>
              </a:rPr>
              <a:t>3. ICD-9 codes were used</a:t>
            </a:r>
          </a:p>
          <a:p>
            <a:pPr lvl="1"/>
            <a:r>
              <a:rPr lang="en-US" b="0" i="0" u="none" strike="noStrike" baseline="0" dirty="0">
                <a:latin typeface="ArialMT"/>
              </a:rPr>
              <a:t>4. Diagnosis Form updates are out of sequence</a:t>
            </a:r>
          </a:p>
          <a:p>
            <a:pPr lvl="1"/>
            <a:r>
              <a:rPr lang="en-US" b="0" i="0" u="none" strike="noStrike" baseline="0" dirty="0">
                <a:latin typeface="ArialMT"/>
              </a:rPr>
              <a:t>5. A diagnosis that has been ended retroactively after the service was documented. Leaving a no longer valid diagnosis attached to the service.</a:t>
            </a:r>
          </a:p>
          <a:p>
            <a:pPr lvl="1"/>
            <a:r>
              <a:rPr lang="en-US" b="0" i="0" u="none" strike="noStrike" baseline="0" dirty="0">
                <a:latin typeface="ArialMT"/>
              </a:rPr>
              <a:t>6. Diagnosis R69 was used after 10/1/2019</a:t>
            </a:r>
            <a:endParaRPr lang="en-US" dirty="0">
              <a:latin typeface="ArialMT"/>
            </a:endParaRPr>
          </a:p>
          <a:p>
            <a:pPr algn="l"/>
            <a:r>
              <a:rPr lang="en-US" sz="2300" b="0" i="0" u="none" strike="noStrike" baseline="0" dirty="0">
                <a:latin typeface="ArialMT"/>
              </a:rPr>
              <a:t>In these cases, </a:t>
            </a:r>
            <a:r>
              <a:rPr lang="en-US" sz="2300" b="1" i="0" u="none" strike="noStrike" baseline="0" dirty="0">
                <a:latin typeface="ArialMT"/>
              </a:rPr>
              <a:t>the program must write the intended included ICD 10 diagnosis next to the suspended service </a:t>
            </a:r>
            <a:r>
              <a:rPr lang="en-US" sz="2300" b="0" i="0" u="none" strike="noStrike" baseline="0" dirty="0">
                <a:latin typeface="ArialMT"/>
              </a:rPr>
              <a:t>.QM requires the program’s participation with documentation in order to clear </a:t>
            </a:r>
            <a:r>
              <a:rPr lang="en-US" sz="2300" dirty="0">
                <a:latin typeface="ArialMT"/>
              </a:rPr>
              <a:t>“AQ” suspense codes. Before submission </a:t>
            </a:r>
            <a:r>
              <a:rPr lang="en-US" sz="2300" b="0" i="0" u="none" strike="noStrike" baseline="0" dirty="0">
                <a:latin typeface="ArialMT"/>
              </a:rPr>
              <a:t>ensure that each service is identified as needing CIA processing by writing </a:t>
            </a:r>
            <a:r>
              <a:rPr lang="en-US" sz="2300" dirty="0">
                <a:latin typeface="ArialMT"/>
              </a:rPr>
              <a:t>“CLAIM IT ANYWAY”, then please fax (619) 236-1953 or </a:t>
            </a:r>
            <a:r>
              <a:rPr lang="en-US" sz="2300" b="0" i="0" u="none" strike="noStrike" baseline="0" dirty="0">
                <a:latin typeface="ArialMT"/>
              </a:rPr>
              <a:t>QI Matters (confidential e-mail), Subject: CIA.</a:t>
            </a:r>
          </a:p>
          <a:p>
            <a:pPr marL="0" indent="0" algn="l">
              <a:buNone/>
            </a:pPr>
            <a:endParaRPr lang="en-US" sz="1800" b="0" i="0" u="none" strike="noStrike" baseline="0" dirty="0">
              <a:latin typeface="ArialMT"/>
            </a:endParaRPr>
          </a:p>
        </p:txBody>
      </p:sp>
      <p:pic>
        <p:nvPicPr>
          <p:cNvPr id="6" name="Recorded Sound">
            <a:hlinkClick r:id="" action="ppaction://media"/>
            <a:extLst>
              <a:ext uri="{FF2B5EF4-FFF2-40B4-BE49-F238E27FC236}">
                <a16:creationId xmlns:a16="http://schemas.microsoft.com/office/drawing/2014/main" id="{99B363E9-7767-4D1E-8E6F-83A7EB68E9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4147302"/>
      </p:ext>
    </p:extLst>
  </p:cSld>
  <p:clrMapOvr>
    <a:masterClrMapping/>
  </p:clrMapOvr>
  <mc:AlternateContent xmlns:mc="http://schemas.openxmlformats.org/markup-compatibility/2006" xmlns:p14="http://schemas.microsoft.com/office/powerpoint/2010/main">
    <mc:Choice Requires="p14">
      <p:transition spd="med" p14:dur="700" advTm="119752">
        <p:fade/>
      </p:transition>
    </mc:Choice>
    <mc:Fallback xmlns="">
      <p:transition spd="med" advTm="1197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88FE-0F8F-4B2F-A707-B961CE52B73E}"/>
              </a:ext>
            </a:extLst>
          </p:cNvPr>
          <p:cNvSpPr>
            <a:spLocks noGrp="1"/>
          </p:cNvSpPr>
          <p:nvPr>
            <p:ph type="title"/>
          </p:nvPr>
        </p:nvSpPr>
        <p:spPr>
          <a:xfrm>
            <a:off x="71021" y="269002"/>
            <a:ext cx="5948779" cy="741362"/>
          </a:xfrm>
        </p:spPr>
        <p:txBody>
          <a:bodyPr/>
          <a:lstStyle/>
          <a:p>
            <a:r>
              <a:rPr lang="en-US" dirty="0"/>
              <a:t>At a glance: Claim it anyway Codes </a:t>
            </a:r>
          </a:p>
        </p:txBody>
      </p:sp>
      <p:sp>
        <p:nvSpPr>
          <p:cNvPr id="5" name="Content Placeholder 9">
            <a:extLst>
              <a:ext uri="{FF2B5EF4-FFF2-40B4-BE49-F238E27FC236}">
                <a16:creationId xmlns:a16="http://schemas.microsoft.com/office/drawing/2014/main" id="{7458316E-71C1-4C8E-A870-6A61DA4C0BAD}"/>
              </a:ext>
            </a:extLst>
          </p:cNvPr>
          <p:cNvSpPr>
            <a:spLocks noGrp="1"/>
          </p:cNvSpPr>
          <p:nvPr>
            <p:ph sz="half" idx="1"/>
          </p:nvPr>
        </p:nvSpPr>
        <p:spPr>
          <a:xfrm>
            <a:off x="335560" y="1786856"/>
            <a:ext cx="4041131" cy="4793264"/>
          </a:xfrm>
        </p:spPr>
        <p:txBody>
          <a:bodyPr>
            <a:normAutofit lnSpcReduction="10000"/>
          </a:bodyPr>
          <a:lstStyle/>
          <a:p>
            <a:pPr marL="0" indent="0">
              <a:buNone/>
            </a:pPr>
            <a:r>
              <a:rPr lang="en-US" sz="2000" b="1" u="sng" dirty="0">
                <a:solidFill>
                  <a:schemeClr val="tx1"/>
                </a:solidFill>
              </a:rPr>
              <a:t>y Suspense:</a:t>
            </a:r>
            <a:r>
              <a:rPr lang="en-US" sz="2000" b="1" dirty="0">
                <a:solidFill>
                  <a:schemeClr val="tx1"/>
                </a:solidFill>
              </a:rPr>
              <a:t> </a:t>
            </a:r>
            <a:r>
              <a:rPr lang="en-US" dirty="0"/>
              <a:t>Indicates client is open to 24-hour program at same time as receiving outpatient treatment service.</a:t>
            </a:r>
          </a:p>
          <a:p>
            <a:pPr>
              <a:buClr>
                <a:srgbClr val="0070C0"/>
              </a:buClr>
            </a:pPr>
            <a:r>
              <a:rPr lang="en-US" sz="1100" dirty="0"/>
              <a:t>Program must review services and self-correct if billing indicators for provided at are labeled “office”, “Community” etc. as they should always reflect the lock out setting. The one exception is services provided on the date of admission or discharge.</a:t>
            </a:r>
          </a:p>
          <a:p>
            <a:pPr>
              <a:buClr>
                <a:srgbClr val="0070C0"/>
              </a:buClr>
            </a:pPr>
            <a:r>
              <a:rPr lang="en-US" sz="1100" dirty="0"/>
              <a:t>If  program reviews and both assignments and services are correct, identify services on the report as "CLAIM IT ANYWAY“ and Fax# 619-236-1953 or send to </a:t>
            </a:r>
            <a:r>
              <a:rPr lang="en-US" sz="1100" dirty="0">
                <a:hlinkClick r:id="rId4"/>
              </a:rPr>
              <a:t>QIMatters.HHSA@sdcounty.ca.gov</a:t>
            </a:r>
            <a:r>
              <a:rPr lang="en-US" sz="1100" dirty="0"/>
              <a:t> for review and determination.</a:t>
            </a:r>
          </a:p>
          <a:p>
            <a:pPr>
              <a:buClr>
                <a:srgbClr val="0070C0"/>
              </a:buClr>
            </a:pPr>
            <a:r>
              <a:rPr lang="en-US" sz="1100" dirty="0"/>
              <a:t>QM will forward the approved report to MHBU for processing. Once processed, MHBU will fax the completed report to the program for continuation of internal process.</a:t>
            </a:r>
          </a:p>
        </p:txBody>
      </p:sp>
      <p:sp>
        <p:nvSpPr>
          <p:cNvPr id="6" name="Content Placeholder 7">
            <a:extLst>
              <a:ext uri="{FF2B5EF4-FFF2-40B4-BE49-F238E27FC236}">
                <a16:creationId xmlns:a16="http://schemas.microsoft.com/office/drawing/2014/main" id="{7C1B6115-6F47-4427-B4A5-F73C29DC77E3}"/>
              </a:ext>
            </a:extLst>
          </p:cNvPr>
          <p:cNvSpPr txBox="1">
            <a:spLocks/>
          </p:cNvSpPr>
          <p:nvPr/>
        </p:nvSpPr>
        <p:spPr>
          <a:xfrm>
            <a:off x="4767311" y="1162216"/>
            <a:ext cx="4234648" cy="5308847"/>
          </a:xfrm>
          <a:prstGeom prst="rect">
            <a:avLst/>
          </a:prstGeom>
        </p:spPr>
        <p:txBody>
          <a:bodyPr>
            <a:normAutofit fontScale="25000" lnSpcReduction="20000"/>
          </a:bodyPr>
          <a:lstStyle>
            <a:lvl1pPr marL="0" indent="0" algn="l" defTabSz="457200" rtl="0" eaLnBrk="1" latinLnBrk="0" hangingPunct="1">
              <a:lnSpc>
                <a:spcPct val="150000"/>
              </a:lnSpc>
              <a:spcBef>
                <a:spcPts val="0"/>
              </a:spcBef>
              <a:spcAft>
                <a:spcPts val="1000"/>
              </a:spcAft>
              <a:buClr>
                <a:schemeClr val="bg1"/>
              </a:buClr>
              <a:buSzPct val="25000"/>
              <a:buFontTx/>
              <a:buBlip>
                <a:blip r:embed="rId5"/>
              </a:buBlip>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7600" dirty="0"/>
          </a:p>
          <a:p>
            <a:pPr marL="45720">
              <a:buFontTx/>
              <a:buNone/>
            </a:pPr>
            <a:r>
              <a:rPr lang="en-US" sz="7600" b="1" u="sng" dirty="0"/>
              <a:t>AQ Suspense </a:t>
            </a:r>
            <a:r>
              <a:rPr lang="en-US" sz="7600" b="1" dirty="0"/>
              <a:t>– </a:t>
            </a:r>
            <a:r>
              <a:rPr lang="en-US" sz="7600" dirty="0"/>
              <a:t>Indicates Service Diagnosis is Not Supported</a:t>
            </a:r>
          </a:p>
          <a:p>
            <a:pPr marL="331470" indent="-285750">
              <a:buClr>
                <a:schemeClr val="accent1">
                  <a:lumMod val="75000"/>
                </a:schemeClr>
              </a:buClr>
              <a:buSzPct val="100000"/>
              <a:buFont typeface="Wingdings" panose="05000000000000000000" pitchFamily="2" charset="2"/>
              <a:buChar char="§"/>
            </a:pPr>
            <a:r>
              <a:rPr lang="en-US" sz="4400" dirty="0"/>
              <a:t>Program must research to identify why attached diagnosis is not valid. </a:t>
            </a:r>
          </a:p>
          <a:p>
            <a:pPr marL="285750" indent="-285750">
              <a:buClr>
                <a:schemeClr val="accent1">
                  <a:lumMod val="75000"/>
                </a:schemeClr>
              </a:buClr>
              <a:buSzPct val="100000"/>
              <a:buFont typeface="Wingdings" panose="05000000000000000000" pitchFamily="2" charset="2"/>
              <a:buChar char="§"/>
            </a:pPr>
            <a:r>
              <a:rPr lang="en-US" sz="4400" dirty="0"/>
              <a:t>Correct diagnosis that has been ended or restarted by entering two diagnosis forms. We will discuss this in detail later in the presentation. </a:t>
            </a:r>
          </a:p>
          <a:p>
            <a:pPr marL="285750" indent="-285750">
              <a:buClr>
                <a:schemeClr val="accent1">
                  <a:lumMod val="75000"/>
                </a:schemeClr>
              </a:buClr>
              <a:buSzPct val="100000"/>
              <a:buFont typeface="Wingdings" panose="05000000000000000000" pitchFamily="2" charset="2"/>
              <a:buChar char="§"/>
            </a:pPr>
            <a:r>
              <a:rPr lang="en-US" sz="4400" dirty="0"/>
              <a:t>Optum San Diego Help Desk will need to be contacted to access client electronic health record (800) 834-3792 to correct services that are suspending when the sole diagnosis is: a substance use disorder diagnosis, an excluded diagnosis, or an outdated diagnosis code. </a:t>
            </a:r>
          </a:p>
          <a:p>
            <a:pPr marL="285750" indent="-285750">
              <a:buClr>
                <a:schemeClr val="accent1">
                  <a:lumMod val="75000"/>
                </a:schemeClr>
              </a:buClr>
              <a:buSzPct val="100000"/>
              <a:buFont typeface="Wingdings" panose="05000000000000000000" pitchFamily="2" charset="2"/>
              <a:buChar char="§"/>
            </a:pPr>
            <a:r>
              <a:rPr lang="en-US" sz="4400" dirty="0"/>
              <a:t>Lastly, if criteria is met for QMs review, identify services on the report to be claimed with "CLAIM IT ANYWAY“ along with intended diagnosis and Fax# 619-236-1953 or email </a:t>
            </a:r>
            <a:r>
              <a:rPr lang="en-US" sz="4400" dirty="0">
                <a:hlinkClick r:id="rId4"/>
              </a:rPr>
              <a:t>QIMatters.HHSA@sdcounty.ca.gov</a:t>
            </a:r>
            <a:r>
              <a:rPr lang="en-US" sz="4400" dirty="0"/>
              <a:t> for assistance.</a:t>
            </a:r>
          </a:p>
          <a:p>
            <a:pPr marL="285750" indent="-285750">
              <a:buClr>
                <a:schemeClr val="accent1">
                  <a:lumMod val="75000"/>
                </a:schemeClr>
              </a:buClr>
              <a:buSzPct val="100000"/>
              <a:buFont typeface="Wingdings" panose="05000000000000000000" pitchFamily="2" charset="2"/>
              <a:buChar char="§"/>
            </a:pPr>
            <a:endParaRPr lang="en-US" dirty="0"/>
          </a:p>
        </p:txBody>
      </p:sp>
      <p:pic>
        <p:nvPicPr>
          <p:cNvPr id="3" name="Recorded Sound">
            <a:hlinkClick r:id="" action="ppaction://media"/>
            <a:extLst>
              <a:ext uri="{FF2B5EF4-FFF2-40B4-BE49-F238E27FC236}">
                <a16:creationId xmlns:a16="http://schemas.microsoft.com/office/drawing/2014/main" id="{2B77E309-8083-4B3E-9A7E-AB366EFB93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52977214"/>
      </p:ext>
    </p:extLst>
  </p:cSld>
  <p:clrMapOvr>
    <a:masterClrMapping/>
  </p:clrMapOvr>
  <mc:AlternateContent xmlns:mc="http://schemas.openxmlformats.org/markup-compatibility/2006" xmlns:p14="http://schemas.microsoft.com/office/powerpoint/2010/main">
    <mc:Choice Requires="p14">
      <p:transition spd="med" p14:dur="700" advTm="131292">
        <p:fade/>
      </p:transition>
    </mc:Choice>
    <mc:Fallback xmlns="">
      <p:transition spd="med" advTm="1312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61" y="269002"/>
            <a:ext cx="5567039" cy="741362"/>
          </a:xfrm>
        </p:spPr>
        <p:txBody>
          <a:bodyPr/>
          <a:lstStyle/>
          <a:p>
            <a:r>
              <a:rPr lang="en-US" dirty="0"/>
              <a:t>Claim It anyway eligible Codes  </a:t>
            </a:r>
          </a:p>
        </p:txBody>
      </p:sp>
      <p:sp>
        <p:nvSpPr>
          <p:cNvPr id="3" name="Text Placeholder 2"/>
          <p:cNvSpPr>
            <a:spLocks noGrp="1"/>
          </p:cNvSpPr>
          <p:nvPr>
            <p:ph type="body" sz="quarter" idx="13"/>
          </p:nvPr>
        </p:nvSpPr>
        <p:spPr>
          <a:xfrm>
            <a:off x="301840" y="1151395"/>
            <a:ext cx="7958828" cy="589641"/>
          </a:xfrm>
        </p:spPr>
        <p:txBody>
          <a:bodyPr/>
          <a:lstStyle/>
          <a:p>
            <a:pPr algn="ctr">
              <a:buNone/>
            </a:pPr>
            <a:r>
              <a:rPr lang="en-US" dirty="0"/>
              <a:t> </a:t>
            </a:r>
            <a:r>
              <a:rPr lang="en-US" sz="3200" cap="none" dirty="0"/>
              <a:t>y</a:t>
            </a:r>
            <a:r>
              <a:rPr lang="en-US" dirty="0"/>
              <a:t> CODEs &amp; lock out Settings </a:t>
            </a:r>
          </a:p>
        </p:txBody>
      </p:sp>
      <p:sp>
        <p:nvSpPr>
          <p:cNvPr id="4" name="Content Placeholder 3"/>
          <p:cNvSpPr>
            <a:spLocks noGrp="1"/>
          </p:cNvSpPr>
          <p:nvPr>
            <p:ph idx="1"/>
          </p:nvPr>
        </p:nvSpPr>
        <p:spPr>
          <a:xfrm>
            <a:off x="301840" y="1882067"/>
            <a:ext cx="8442665" cy="4891596"/>
          </a:xfrm>
        </p:spPr>
        <p:txBody>
          <a:bodyPr>
            <a:normAutofit/>
          </a:bodyPr>
          <a:lstStyle/>
          <a:p>
            <a:pPr>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 first situation in which </a:t>
            </a:r>
            <a:r>
              <a:rPr lang="en-US" sz="1400" dirty="0">
                <a:effectLst/>
                <a:latin typeface="Arial" panose="020B0604020202020204" pitchFamily="34" charset="0"/>
                <a:ea typeface="Calibri" panose="020F0502020204030204" pitchFamily="34" charset="0"/>
                <a:cs typeface="Times New Roman" panose="02020603050405020304" pitchFamily="18" charset="0"/>
              </a:rPr>
              <a:t>a program will submit a “Claim it Anyway” request is for services</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which took place while a client was housed in a “lockout” setting. These are categorized as either a </a:t>
            </a:r>
            <a:r>
              <a:rPr lang="en-US" sz="14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Total lockout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in which Medi-Cal suspends or becomes inactive </a:t>
            </a:r>
            <a:r>
              <a:rPr lang="en-US" sz="1400" dirty="0">
                <a:latin typeface="Arial" panose="020B0604020202020204" pitchFamily="34" charset="0"/>
                <a:ea typeface="Times New Roman" panose="02020603050405020304" pitchFamily="18" charset="0"/>
                <a:cs typeface="Times New Roman" panose="02020603050405020304" pitchFamily="18" charset="0"/>
              </a:rPr>
              <a:t>or</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1400"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Partial lockout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where limited mental health services are available.   </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a:p>
            <a:pPr marL="857250" lvl="1" indent="-285750">
              <a:buFont typeface="Arial" panose="020B0604020202020204" pitchFamily="34" charset="0"/>
              <a:buChar char="•"/>
            </a:pPr>
            <a:r>
              <a:rPr lang="en-US" sz="1300" u="sng" dirty="0">
                <a:solidFill>
                  <a:schemeClr val="accent1">
                    <a:lumMod val="75000"/>
                  </a:schemeClr>
                </a:solidFill>
                <a:effectLst/>
                <a:latin typeface="Arial" panose="020B0604020202020204" pitchFamily="34" charset="0"/>
                <a:ea typeface="Times New Roman" panose="02020603050405020304" pitchFamily="18" charset="0"/>
              </a:rPr>
              <a:t>Total Lockout</a:t>
            </a:r>
            <a:r>
              <a:rPr lang="en-US" sz="1300" u="sng" dirty="0">
                <a:effectLst/>
                <a:latin typeface="Arial" panose="020B0604020202020204" pitchFamily="34" charset="0"/>
                <a:ea typeface="Times New Roman" panose="02020603050405020304" pitchFamily="18" charset="0"/>
              </a:rPr>
              <a:t>- </a:t>
            </a:r>
            <a:r>
              <a:rPr lang="en-US" sz="1300" dirty="0">
                <a:effectLst/>
                <a:latin typeface="Arial" panose="020B0604020202020204" pitchFamily="34" charset="0"/>
                <a:ea typeface="Times New Roman" panose="02020603050405020304" pitchFamily="18" charset="0"/>
              </a:rPr>
              <a:t>Free Standing Psychiatric Hospital (Unless client is under 21 or over 64 years old), Institutes for the Mentally Diseased (I.M.D.s) (Unless client is under 21 or over 64 years old), and Correctional Institutions (Prisons and Jails). </a:t>
            </a:r>
            <a:r>
              <a:rPr lang="en-US" sz="1300" b="1" dirty="0">
                <a:effectLst/>
                <a:latin typeface="Arial" panose="020B0604020202020204" pitchFamily="34" charset="0"/>
                <a:ea typeface="Times New Roman" panose="02020603050405020304" pitchFamily="18" charset="0"/>
              </a:rPr>
              <a:t>Note: </a:t>
            </a:r>
            <a:r>
              <a:rPr lang="en-US" sz="1300" b="1" dirty="0">
                <a:effectLst/>
                <a:latin typeface="Arial" panose="020B0604020202020204" pitchFamily="34" charset="0"/>
                <a:ea typeface="Times New Roman" panose="02020603050405020304" pitchFamily="18" charset="0"/>
                <a:cs typeface="Times New Roman" panose="02020603050405020304" pitchFamily="18" charset="0"/>
              </a:rPr>
              <a:t>All outpatient services are NOT reimbursable except for the day of admission or day of discharge.</a:t>
            </a:r>
          </a:p>
          <a:p>
            <a:pPr marL="857250" lvl="1" indent="-285750">
              <a:buClr>
                <a:schemeClr val="accent2"/>
              </a:buClr>
              <a:buFont typeface="Arial" panose="020B0604020202020204" pitchFamily="34" charset="0"/>
              <a:buChar char="•"/>
            </a:pPr>
            <a:r>
              <a:rPr lang="en-US" sz="1300" u="sng"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Partial Lockout- </a:t>
            </a:r>
            <a:r>
              <a:rPr lang="en-US" sz="1300" dirty="0">
                <a:effectLst/>
                <a:latin typeface="Arial" panose="020B0604020202020204" pitchFamily="34" charset="0"/>
                <a:ea typeface="Times New Roman" panose="02020603050405020304" pitchFamily="18" charset="0"/>
                <a:cs typeface="Times New Roman" panose="02020603050405020304" pitchFamily="18" charset="0"/>
              </a:rPr>
              <a:t>Medi-Cal Funded Inpatient Hospitals,</a:t>
            </a:r>
            <a:r>
              <a:rPr lang="en-US" sz="1300" dirty="0">
                <a:effectLst/>
                <a:latin typeface="Cambria" panose="02040503050406030204" pitchFamily="18" charset="0"/>
                <a:ea typeface="Cambria" panose="02040503050406030204" pitchFamily="18" charset="0"/>
                <a:cs typeface="Times New Roman" panose="02020603050405020304" pitchFamily="18" charset="0"/>
              </a:rPr>
              <a:t> </a:t>
            </a:r>
            <a:r>
              <a:rPr lang="en-US" sz="1300" dirty="0">
                <a:effectLst/>
                <a:latin typeface="Arial" panose="020B0604020202020204" pitchFamily="34" charset="0"/>
                <a:ea typeface="Times New Roman" panose="02020603050405020304" pitchFamily="18" charset="0"/>
                <a:cs typeface="Times New Roman" panose="02020603050405020304" pitchFamily="18" charset="0"/>
              </a:rPr>
              <a:t>Medi-Cal Funded Nursing Facilities, and </a:t>
            </a:r>
            <a:r>
              <a:rPr lang="en-US" sz="1300" dirty="0">
                <a:effectLst/>
                <a:latin typeface="Cambria" panose="02040503050406030204" pitchFamily="18" charset="0"/>
                <a:ea typeface="Cambria" panose="02040503050406030204" pitchFamily="18" charset="0"/>
                <a:cs typeface="Times New Roman" panose="02020603050405020304" pitchFamily="18" charset="0"/>
              </a:rPr>
              <a:t> </a:t>
            </a:r>
            <a:r>
              <a:rPr lang="en-US" sz="1300" dirty="0">
                <a:effectLst/>
                <a:latin typeface="Arial" panose="020B0604020202020204" pitchFamily="34" charset="0"/>
                <a:ea typeface="Times New Roman" panose="02020603050405020304" pitchFamily="18" charset="0"/>
                <a:cs typeface="Times New Roman" panose="02020603050405020304" pitchFamily="18" charset="0"/>
              </a:rPr>
              <a:t>Crisis Residential Treatment. The guidelines are specific that no service can be claimed by programs while the client is in a partial lockout setting except for the following:</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p>
            <a:pPr marL="1317625" lvl="3" indent="-342900">
              <a:lnSpc>
                <a:spcPct val="107000"/>
              </a:lnSpc>
              <a:spcAft>
                <a:spcPts val="800"/>
              </a:spcAft>
              <a:buClr>
                <a:schemeClr val="accent2"/>
              </a:buClr>
              <a:buFont typeface="Symbol" panose="05050102010706020507" pitchFamily="18" charset="2"/>
              <a:buChar char=""/>
            </a:pPr>
            <a:r>
              <a:rPr lang="en-US" sz="1200" dirty="0">
                <a:effectLst/>
                <a:latin typeface="Arial" panose="020B0604020202020204" pitchFamily="34" charset="0"/>
                <a:ea typeface="Cambria" panose="02040503050406030204" pitchFamily="18" charset="0"/>
                <a:cs typeface="Times New Roman" panose="02020603050405020304" pitchFamily="18" charset="0"/>
              </a:rPr>
              <a:t>Case Management (Service Code 50) is billable only for the purpose of discharge planning.  This can be claimed up to 30 days prior to the scheduled release date of the client from the lockout setting; Noting that the billing indicator on the progress note documents “Place of Service” as the lockout setting.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317625" lvl="3" indent="-342900">
              <a:lnSpc>
                <a:spcPct val="107000"/>
              </a:lnSpc>
              <a:spcAft>
                <a:spcPts val="800"/>
              </a:spcAft>
              <a:buClr>
                <a:schemeClr val="accent2"/>
              </a:buClr>
              <a:buFont typeface="Symbol" panose="05050102010706020507" pitchFamily="18" charset="2"/>
              <a:buChar char=""/>
            </a:pPr>
            <a:r>
              <a:rPr lang="en-US" sz="1200" dirty="0">
                <a:effectLst/>
                <a:latin typeface="Arial" panose="020B0604020202020204" pitchFamily="34" charset="0"/>
                <a:ea typeface="Cambria" panose="02040503050406030204" pitchFamily="18" charset="0"/>
                <a:cs typeface="Times New Roman" panose="02020603050405020304" pitchFamily="18" charset="0"/>
              </a:rPr>
              <a:t>Any service that takes place on the day of admission or discharge from the lockout setting is billable.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201738" lvl="2"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1738" lvl="2" indent="-285750">
              <a:buFont typeface="Arial" panose="020B0604020202020204" pitchFamily="34" charset="0"/>
              <a:buChar char="•"/>
            </a:pPr>
            <a:endParaRPr lang="en-US" dirty="0"/>
          </a:p>
          <a:p>
            <a:pPr marL="1546225" lvl="3" indent="-285750">
              <a:buFont typeface="Arial" panose="020B0604020202020204" pitchFamily="34" charset="0"/>
              <a:buChar char="•"/>
            </a:pPr>
            <a:endParaRPr lang="en-US" dirty="0"/>
          </a:p>
        </p:txBody>
      </p:sp>
      <p:pic>
        <p:nvPicPr>
          <p:cNvPr id="5" name="Recorded Sound">
            <a:hlinkClick r:id="" action="ppaction://media"/>
            <a:extLst>
              <a:ext uri="{FF2B5EF4-FFF2-40B4-BE49-F238E27FC236}">
                <a16:creationId xmlns:a16="http://schemas.microsoft.com/office/drawing/2014/main" id="{92E1167B-D713-4BDF-9B58-1255690B7C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28337269"/>
      </p:ext>
    </p:extLst>
  </p:cSld>
  <p:clrMapOvr>
    <a:masterClrMapping/>
  </p:clrMapOvr>
  <mc:AlternateContent xmlns:mc="http://schemas.openxmlformats.org/markup-compatibility/2006" xmlns:p14="http://schemas.microsoft.com/office/powerpoint/2010/main">
    <mc:Choice Requires="p14">
      <p:transition spd="med" p14:dur="700" advTm="103269">
        <p:fade/>
      </p:transition>
    </mc:Choice>
    <mc:Fallback xmlns="">
      <p:transition spd="med" advTm="1032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 objId="5"/>
        <p14:stopEvt time="103269"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831A-6CB0-44B7-A2B1-B0F403A48EA9}"/>
              </a:ext>
            </a:extLst>
          </p:cNvPr>
          <p:cNvSpPr>
            <a:spLocks noGrp="1"/>
          </p:cNvSpPr>
          <p:nvPr>
            <p:ph type="title"/>
          </p:nvPr>
        </p:nvSpPr>
        <p:spPr/>
        <p:txBody>
          <a:bodyPr/>
          <a:lstStyle/>
          <a:p>
            <a:r>
              <a:rPr lang="en-US" dirty="0"/>
              <a:t>Lock out settings </a:t>
            </a:r>
          </a:p>
        </p:txBody>
      </p:sp>
      <p:sp>
        <p:nvSpPr>
          <p:cNvPr id="6" name="Text Placeholder 5">
            <a:extLst>
              <a:ext uri="{FF2B5EF4-FFF2-40B4-BE49-F238E27FC236}">
                <a16:creationId xmlns:a16="http://schemas.microsoft.com/office/drawing/2014/main" id="{8A0FDE82-FC2A-4531-BFF5-0CA05FAFBEF3}"/>
              </a:ext>
            </a:extLst>
          </p:cNvPr>
          <p:cNvSpPr>
            <a:spLocks noGrp="1"/>
          </p:cNvSpPr>
          <p:nvPr>
            <p:ph type="body" idx="1"/>
          </p:nvPr>
        </p:nvSpPr>
        <p:spPr>
          <a:xfrm>
            <a:off x="248064" y="2104008"/>
            <a:ext cx="3416197" cy="3630966"/>
          </a:xfrm>
        </p:spPr>
        <p:txBody>
          <a:bodyPr>
            <a:normAutofit fontScale="77500" lnSpcReduction="20000"/>
          </a:bodyPr>
          <a:lstStyle/>
          <a:p>
            <a:pPr marL="285750" indent="-285750" algn="l">
              <a:buFont typeface="Arial" panose="020B0604020202020204" pitchFamily="34" charset="0"/>
              <a:buChar char="•"/>
            </a:pPr>
            <a:r>
              <a:rPr lang="en-US" sz="1800" cap="none" dirty="0">
                <a:solidFill>
                  <a:schemeClr val="accent1">
                    <a:lumMod val="75000"/>
                  </a:schemeClr>
                </a:solidFill>
                <a:latin typeface="ArialMT"/>
              </a:rPr>
              <a:t>C</a:t>
            </a:r>
            <a:r>
              <a:rPr lang="en-US" sz="1800" b="0" i="0" u="none" strike="noStrike" cap="none" baseline="0" dirty="0">
                <a:solidFill>
                  <a:schemeClr val="accent1">
                    <a:lumMod val="75000"/>
                  </a:schemeClr>
                </a:solidFill>
                <a:latin typeface="ArialMT"/>
              </a:rPr>
              <a:t>erner </a:t>
            </a:r>
            <a:r>
              <a:rPr lang="en-US" sz="1800" cap="none" dirty="0">
                <a:solidFill>
                  <a:schemeClr val="accent1">
                    <a:lumMod val="75000"/>
                  </a:schemeClr>
                </a:solidFill>
                <a:latin typeface="ArialMT"/>
              </a:rPr>
              <a:t>C</a:t>
            </a:r>
            <a:r>
              <a:rPr lang="en-US" sz="1800" b="0" i="0" u="none" strike="noStrike" cap="none" baseline="0" dirty="0">
                <a:solidFill>
                  <a:schemeClr val="accent1">
                    <a:lumMod val="75000"/>
                  </a:schemeClr>
                </a:solidFill>
                <a:latin typeface="ArialMT"/>
              </a:rPr>
              <a:t>ommunity </a:t>
            </a:r>
            <a:r>
              <a:rPr lang="en-US" sz="1800" cap="none" dirty="0">
                <a:solidFill>
                  <a:schemeClr val="accent1">
                    <a:lumMod val="75000"/>
                  </a:schemeClr>
                </a:solidFill>
                <a:latin typeface="ArialMT"/>
              </a:rPr>
              <a:t>B</a:t>
            </a:r>
            <a:r>
              <a:rPr lang="en-US" sz="1800" b="0" i="0" u="none" strike="noStrike" cap="none" baseline="0" dirty="0">
                <a:solidFill>
                  <a:schemeClr val="accent1">
                    <a:lumMod val="75000"/>
                  </a:schemeClr>
                </a:solidFill>
                <a:latin typeface="ArialMT"/>
              </a:rPr>
              <a:t>ehavioral Health (CCBH) automatically bills services through progress note entry,</a:t>
            </a:r>
            <a:r>
              <a:rPr lang="en-US" sz="1800" cap="none" dirty="0">
                <a:solidFill>
                  <a:schemeClr val="accent1">
                    <a:lumMod val="75000"/>
                  </a:schemeClr>
                </a:solidFill>
                <a:latin typeface="ArialMT"/>
              </a:rPr>
              <a:t> thus </a:t>
            </a:r>
            <a:r>
              <a:rPr lang="en-US" sz="1800" b="0" i="0" u="none" strike="noStrike" cap="none" baseline="0" dirty="0">
                <a:solidFill>
                  <a:schemeClr val="accent1">
                    <a:lumMod val="75000"/>
                  </a:schemeClr>
                </a:solidFill>
                <a:latin typeface="ArialMT"/>
              </a:rPr>
              <a:t>all outpatient services provided to the client while that client is in a lockout setting will be suspended. </a:t>
            </a:r>
          </a:p>
          <a:p>
            <a:pPr marL="285750" indent="-285750" algn="l">
              <a:buFont typeface="Arial" panose="020B0604020202020204" pitchFamily="34" charset="0"/>
              <a:buChar char="•"/>
            </a:pPr>
            <a:r>
              <a:rPr lang="en-US" sz="1800" cap="none" dirty="0">
                <a:solidFill>
                  <a:schemeClr val="accent1">
                    <a:lumMod val="75000"/>
                  </a:schemeClr>
                </a:solidFill>
                <a:latin typeface="ArialMT"/>
              </a:rPr>
              <a:t>T</a:t>
            </a:r>
            <a:r>
              <a:rPr lang="en-US" sz="1800" b="0" i="0" u="none" strike="noStrike" cap="none" baseline="0" dirty="0">
                <a:solidFill>
                  <a:schemeClr val="accent1">
                    <a:lumMod val="75000"/>
                  </a:schemeClr>
                </a:solidFill>
                <a:latin typeface="ArialMT"/>
              </a:rPr>
              <a:t>his generates a billing block in CCBH for outpatient programs despite the eligible exceptions. In this scenario it is necessary to submit a CIA reques</a:t>
            </a:r>
            <a:r>
              <a:rPr lang="en-US" sz="1800" cap="none" dirty="0">
                <a:solidFill>
                  <a:schemeClr val="accent1">
                    <a:lumMod val="75000"/>
                  </a:schemeClr>
                </a:solidFill>
                <a:latin typeface="ArialMT"/>
              </a:rPr>
              <a:t>t for the day of admission or discharge from a lock out setting. </a:t>
            </a:r>
          </a:p>
          <a:p>
            <a:pPr marL="285750" indent="-285750" algn="l">
              <a:buFont typeface="Arial" panose="020B0604020202020204" pitchFamily="34" charset="0"/>
              <a:buChar char="•"/>
            </a:pPr>
            <a:r>
              <a:rPr lang="en-US" sz="1800" cap="none" dirty="0">
                <a:solidFill>
                  <a:schemeClr val="accent1">
                    <a:lumMod val="75000"/>
                  </a:schemeClr>
                </a:solidFill>
              </a:rPr>
              <a:t>One important exemption to outpatient billing capability is in the case of discharge planning. Outpatient programs may bill service code 50 for discharge planning within 30 days of the client’s discharge date.  </a:t>
            </a:r>
          </a:p>
        </p:txBody>
      </p:sp>
      <p:pic>
        <p:nvPicPr>
          <p:cNvPr id="5" name="Content Placeholder 4">
            <a:extLst>
              <a:ext uri="{FF2B5EF4-FFF2-40B4-BE49-F238E27FC236}">
                <a16:creationId xmlns:a16="http://schemas.microsoft.com/office/drawing/2014/main" id="{487E3F02-6FBE-4BD6-9E61-1798D2442736}"/>
              </a:ext>
            </a:extLst>
          </p:cNvPr>
          <p:cNvPicPr>
            <a:picLocks noGrp="1" noChangeAspect="1"/>
          </p:cNvPicPr>
          <p:nvPr>
            <p:ph sz="half" idx="2"/>
          </p:nvPr>
        </p:nvPicPr>
        <p:blipFill>
          <a:blip r:embed="rId4"/>
          <a:stretch>
            <a:fillRect/>
          </a:stretch>
        </p:blipFill>
        <p:spPr>
          <a:xfrm>
            <a:off x="3882913" y="1198485"/>
            <a:ext cx="5048023" cy="5659515"/>
          </a:xfrm>
          <a:prstGeom prst="rect">
            <a:avLst/>
          </a:prstGeom>
        </p:spPr>
      </p:pic>
      <p:sp>
        <p:nvSpPr>
          <p:cNvPr id="9" name="TextBox 8">
            <a:extLst>
              <a:ext uri="{FF2B5EF4-FFF2-40B4-BE49-F238E27FC236}">
                <a16:creationId xmlns:a16="http://schemas.microsoft.com/office/drawing/2014/main" id="{639B688E-935F-4751-A011-AC9C63766C72}"/>
              </a:ext>
            </a:extLst>
          </p:cNvPr>
          <p:cNvSpPr txBox="1"/>
          <p:nvPr/>
        </p:nvSpPr>
        <p:spPr>
          <a:xfrm>
            <a:off x="248064" y="1516905"/>
            <a:ext cx="3416196" cy="369332"/>
          </a:xfrm>
          <a:prstGeom prst="rect">
            <a:avLst/>
          </a:prstGeom>
          <a:noFill/>
        </p:spPr>
        <p:txBody>
          <a:bodyPr wrap="square" lIns="0" tIns="0" rIns="0" bIns="0" rtlCol="0">
            <a:spAutoFit/>
          </a:bodyPr>
          <a:lstStyle/>
          <a:p>
            <a:r>
              <a:rPr lang="en-US" sz="2400" dirty="0">
                <a:solidFill>
                  <a:schemeClr val="tx2"/>
                </a:solidFill>
                <a:latin typeface="Avenir Light"/>
                <a:cs typeface="Avenir Light"/>
              </a:rPr>
              <a:t>UNDERSTANDING  y CODES</a:t>
            </a:r>
          </a:p>
        </p:txBody>
      </p:sp>
      <p:pic>
        <p:nvPicPr>
          <p:cNvPr id="4" name="Recorded Sound">
            <a:hlinkClick r:id="" action="ppaction://media"/>
            <a:extLst>
              <a:ext uri="{FF2B5EF4-FFF2-40B4-BE49-F238E27FC236}">
                <a16:creationId xmlns:a16="http://schemas.microsoft.com/office/drawing/2014/main" id="{D218669F-3CE7-4ACD-8B5A-13CF69D1B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64367886"/>
      </p:ext>
    </p:extLst>
  </p:cSld>
  <p:clrMapOvr>
    <a:masterClrMapping/>
  </p:clrMapOvr>
  <mc:AlternateContent xmlns:mc="http://schemas.openxmlformats.org/markup-compatibility/2006" xmlns:p14="http://schemas.microsoft.com/office/powerpoint/2010/main">
    <mc:Choice Requires="p14">
      <p:transition spd="med" p14:dur="700" advTm="50907">
        <p:fade/>
      </p:transition>
    </mc:Choice>
    <mc:Fallback xmlns="">
      <p:transition spd="med" advTm="50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10" y="269002"/>
            <a:ext cx="6169979" cy="741362"/>
          </a:xfrm>
        </p:spPr>
        <p:txBody>
          <a:bodyPr/>
          <a:lstStyle/>
          <a:p>
            <a:r>
              <a:rPr lang="en-US" dirty="0"/>
              <a:t>IDENTIFYING </a:t>
            </a:r>
            <a:r>
              <a:rPr lang="en-US" cap="none" dirty="0"/>
              <a:t>y</a:t>
            </a:r>
            <a:r>
              <a:rPr lang="en-US" dirty="0"/>
              <a:t> suspense CODES </a:t>
            </a:r>
          </a:p>
        </p:txBody>
      </p:sp>
      <p:sp>
        <p:nvSpPr>
          <p:cNvPr id="8" name="TextBox 7">
            <a:extLst>
              <a:ext uri="{FF2B5EF4-FFF2-40B4-BE49-F238E27FC236}">
                <a16:creationId xmlns:a16="http://schemas.microsoft.com/office/drawing/2014/main" id="{DB13D078-B58C-4605-9EE7-65CF9B8C8545}"/>
              </a:ext>
            </a:extLst>
          </p:cNvPr>
          <p:cNvSpPr txBox="1"/>
          <p:nvPr/>
        </p:nvSpPr>
        <p:spPr>
          <a:xfrm>
            <a:off x="175582" y="1793290"/>
            <a:ext cx="2547435" cy="4795708"/>
          </a:xfrm>
          <a:prstGeom prst="rect">
            <a:avLst/>
          </a:prstGeom>
        </p:spPr>
        <p:txBody>
          <a:bodyPr vert="horz" lIns="91440" tIns="45720" rIns="91440" bIns="45720" rtlCol="0">
            <a:normAutofit fontScale="85000" lnSpcReduction="20000"/>
          </a:bodyPr>
          <a:lstStyle/>
          <a:p>
            <a:pPr defTabSz="914400">
              <a:lnSpc>
                <a:spcPct val="90000"/>
              </a:lnSpc>
              <a:spcAft>
                <a:spcPts val="600"/>
              </a:spcAft>
              <a:buClr>
                <a:schemeClr val="accent1"/>
              </a:buClr>
              <a:buSzPct val="80000"/>
            </a:pPr>
            <a:r>
              <a:rPr lang="en-US" dirty="0">
                <a:solidFill>
                  <a:schemeClr val="accent1">
                    <a:lumMod val="75000"/>
                  </a:schemeClr>
                </a:solidFill>
              </a:rPr>
              <a:t>The Process to identify y codes is as follows:</a:t>
            </a:r>
          </a:p>
          <a:p>
            <a:pPr defTabSz="914400">
              <a:lnSpc>
                <a:spcPct val="90000"/>
              </a:lnSpc>
              <a:spcAft>
                <a:spcPts val="600"/>
              </a:spcAft>
              <a:buClr>
                <a:schemeClr val="accent1"/>
              </a:buClr>
              <a:buSzPct val="80000"/>
            </a:pPr>
            <a:endParaRPr lang="en-US" dirty="0">
              <a:solidFill>
                <a:schemeClr val="accent1">
                  <a:lumMod val="75000"/>
                </a:schemeClr>
              </a:solidFill>
            </a:endParaRPr>
          </a:p>
          <a:p>
            <a:pPr indent="-182880" defTabSz="914400">
              <a:lnSpc>
                <a:spcPct val="90000"/>
              </a:lnSpc>
              <a:spcAft>
                <a:spcPts val="600"/>
              </a:spcAft>
              <a:buClr>
                <a:schemeClr val="accent1"/>
              </a:buClr>
              <a:buSzPct val="80000"/>
              <a:buFont typeface="Corbel" pitchFamily="34" charset="0"/>
              <a:buChar char="•"/>
            </a:pPr>
            <a:r>
              <a:rPr lang="en-US" dirty="0">
                <a:solidFill>
                  <a:schemeClr val="accent1">
                    <a:lumMod val="75000"/>
                  </a:schemeClr>
                </a:solidFill>
              </a:rPr>
              <a:t>Reference the 3</a:t>
            </a:r>
            <a:r>
              <a:rPr lang="en-US" baseline="30000" dirty="0">
                <a:solidFill>
                  <a:schemeClr val="accent1">
                    <a:lumMod val="75000"/>
                  </a:schemeClr>
                </a:solidFill>
              </a:rPr>
              <a:t>rd</a:t>
            </a:r>
            <a:r>
              <a:rPr lang="en-US" dirty="0">
                <a:solidFill>
                  <a:schemeClr val="accent1">
                    <a:lumMod val="75000"/>
                  </a:schemeClr>
                </a:solidFill>
              </a:rPr>
              <a:t> Party Suspense Report to locate  the date of service that is in y suspense and check the client’s assignments within the assignment tab in clinicians home page. </a:t>
            </a: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lumMod val="75000"/>
                </a:schemeClr>
              </a:solidFill>
            </a:endParaRPr>
          </a:p>
          <a:p>
            <a:pPr indent="-182880" defTabSz="914400">
              <a:lnSpc>
                <a:spcPct val="90000"/>
              </a:lnSpc>
              <a:spcAft>
                <a:spcPts val="600"/>
              </a:spcAft>
              <a:buClr>
                <a:schemeClr val="accent1"/>
              </a:buClr>
              <a:buSzPct val="80000"/>
              <a:buFont typeface="Corbel" pitchFamily="34" charset="0"/>
              <a:buChar char="•"/>
            </a:pPr>
            <a:r>
              <a:rPr lang="en-US" dirty="0">
                <a:solidFill>
                  <a:schemeClr val="accent1">
                    <a:lumMod val="75000"/>
                  </a:schemeClr>
                </a:solidFill>
              </a:rPr>
              <a:t>If the date of service is the same as the day of admission or the day of discharge from the 24-hour facility – it CAN BE CLAIMED ANYWAY</a:t>
            </a:r>
          </a:p>
          <a:p>
            <a:pPr defTabSz="914400">
              <a:lnSpc>
                <a:spcPct val="90000"/>
              </a:lnSpc>
              <a:spcAft>
                <a:spcPts val="600"/>
              </a:spcAft>
              <a:buClr>
                <a:schemeClr val="accent1"/>
              </a:buClr>
              <a:buSzPct val="80000"/>
            </a:pPr>
            <a:endParaRPr lang="en-US" sz="1600" dirty="0">
              <a:solidFill>
                <a:schemeClr val="accent1">
                  <a:lumMod val="75000"/>
                </a:schemeClr>
              </a:solidFill>
            </a:endParaRPr>
          </a:p>
          <a:p>
            <a:pPr indent="-182880" defTabSz="914400">
              <a:lnSpc>
                <a:spcPct val="90000"/>
              </a:lnSpc>
              <a:spcAft>
                <a:spcPts val="600"/>
              </a:spcAft>
              <a:buClr>
                <a:schemeClr val="accent1"/>
              </a:buClr>
              <a:buSzPct val="80000"/>
              <a:buFont typeface="Corbel" pitchFamily="34" charset="0"/>
              <a:buChar char="•"/>
            </a:pPr>
            <a:r>
              <a:rPr lang="en-US" dirty="0">
                <a:solidFill>
                  <a:schemeClr val="accent1">
                    <a:lumMod val="75000"/>
                  </a:schemeClr>
                </a:solidFill>
              </a:rPr>
              <a:t>If the service falls in between the day of admission and day of discharge the program will need to self- correct the progress note to accurately reflect the place of service as the lock out setting. </a:t>
            </a:r>
          </a:p>
        </p:txBody>
      </p:sp>
      <p:pic>
        <p:nvPicPr>
          <p:cNvPr id="11" name="Picture 10">
            <a:extLst>
              <a:ext uri="{FF2B5EF4-FFF2-40B4-BE49-F238E27FC236}">
                <a16:creationId xmlns:a16="http://schemas.microsoft.com/office/drawing/2014/main" id="{566ED602-1DB6-4703-AB25-0DB880EBA4F1}"/>
              </a:ext>
            </a:extLst>
          </p:cNvPr>
          <p:cNvPicPr>
            <a:picLocks noChangeAspect="1"/>
          </p:cNvPicPr>
          <p:nvPr/>
        </p:nvPicPr>
        <p:blipFill>
          <a:blip r:embed="rId4"/>
          <a:stretch>
            <a:fillRect/>
          </a:stretch>
        </p:blipFill>
        <p:spPr>
          <a:xfrm>
            <a:off x="2844065" y="1926454"/>
            <a:ext cx="6124353" cy="4180325"/>
          </a:xfrm>
          <a:prstGeom prst="rect">
            <a:avLst/>
          </a:prstGeom>
        </p:spPr>
      </p:pic>
      <p:pic>
        <p:nvPicPr>
          <p:cNvPr id="3" name="Recorded Sound">
            <a:hlinkClick r:id="" action="ppaction://media"/>
            <a:extLst>
              <a:ext uri="{FF2B5EF4-FFF2-40B4-BE49-F238E27FC236}">
                <a16:creationId xmlns:a16="http://schemas.microsoft.com/office/drawing/2014/main" id="{A2B57143-CAA6-4E12-A07A-C156418405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3703" y="1488490"/>
            <a:ext cx="609600" cy="609600"/>
          </a:xfrm>
          <a:prstGeom prst="rect">
            <a:avLst/>
          </a:prstGeom>
        </p:spPr>
      </p:pic>
    </p:spTree>
    <p:extLst>
      <p:ext uri="{BB962C8B-B14F-4D97-AF65-F5344CB8AC3E}">
        <p14:creationId xmlns:p14="http://schemas.microsoft.com/office/powerpoint/2010/main" val="13298403"/>
      </p:ext>
    </p:extLst>
  </p:cSld>
  <p:clrMapOvr>
    <a:masterClrMapping/>
  </p:clrMapOvr>
  <mc:AlternateContent xmlns:mc="http://schemas.openxmlformats.org/markup-compatibility/2006" xmlns:p14="http://schemas.microsoft.com/office/powerpoint/2010/main">
    <mc:Choice Requires="p14">
      <p:transition spd="med" p14:dur="700" advTm="44121">
        <p:fade/>
      </p:transition>
    </mc:Choice>
    <mc:Fallback xmlns="">
      <p:transition spd="med" advTm="44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7"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E0A31-E4F4-42FC-9CBB-C3379B4D922C}"/>
              </a:ext>
            </a:extLst>
          </p:cNvPr>
          <p:cNvSpPr>
            <a:spLocks noGrp="1"/>
          </p:cNvSpPr>
          <p:nvPr>
            <p:ph type="title"/>
          </p:nvPr>
        </p:nvSpPr>
        <p:spPr>
          <a:xfrm>
            <a:off x="124287" y="269002"/>
            <a:ext cx="5895513" cy="741362"/>
          </a:xfrm>
        </p:spPr>
        <p:txBody>
          <a:bodyPr>
            <a:normAutofit/>
          </a:bodyPr>
          <a:lstStyle/>
          <a:p>
            <a:pPr algn="ctr"/>
            <a:r>
              <a:rPr lang="en-US" dirty="0"/>
              <a:t>Identifying AQ Suspense CODES</a:t>
            </a:r>
          </a:p>
        </p:txBody>
      </p:sp>
      <p:pic>
        <p:nvPicPr>
          <p:cNvPr id="9" name="Content Placeholder 8">
            <a:extLst>
              <a:ext uri="{FF2B5EF4-FFF2-40B4-BE49-F238E27FC236}">
                <a16:creationId xmlns:a16="http://schemas.microsoft.com/office/drawing/2014/main" id="{301AE432-0143-4F8A-98EC-173AE07F3EE9}"/>
              </a:ext>
            </a:extLst>
          </p:cNvPr>
          <p:cNvPicPr>
            <a:picLocks noGrp="1" noChangeAspect="1"/>
          </p:cNvPicPr>
          <p:nvPr>
            <p:ph idx="1"/>
          </p:nvPr>
        </p:nvPicPr>
        <p:blipFill>
          <a:blip r:embed="rId4"/>
          <a:stretch>
            <a:fillRect/>
          </a:stretch>
        </p:blipFill>
        <p:spPr>
          <a:xfrm>
            <a:off x="308296" y="2703423"/>
            <a:ext cx="8481269" cy="146020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8A0CE16-1F6B-44DE-9022-8E5978B4F99A}"/>
              </a:ext>
            </a:extLst>
          </p:cNvPr>
          <p:cNvSpPr txBox="1"/>
          <p:nvPr/>
        </p:nvSpPr>
        <p:spPr>
          <a:xfrm>
            <a:off x="639192" y="1404133"/>
            <a:ext cx="7235301" cy="1134881"/>
          </a:xfrm>
          <a:prstGeom prst="rect">
            <a:avLst/>
          </a:prstGeom>
        </p:spPr>
        <p:txBody>
          <a:bodyPr vert="horz" lIns="91440" tIns="45720" rIns="91440" bIns="45720" rtlCol="0">
            <a:normAutofit lnSpcReduction="10000"/>
          </a:bodyPr>
          <a:lstStyle/>
          <a:p>
            <a:pPr defTabSz="914400">
              <a:lnSpc>
                <a:spcPct val="90000"/>
              </a:lnSpc>
              <a:spcAft>
                <a:spcPts val="600"/>
              </a:spcAft>
              <a:buClr>
                <a:schemeClr val="accent1"/>
              </a:buClr>
              <a:buSzPct val="80000"/>
            </a:pPr>
            <a:endParaRPr lang="en-US" dirty="0">
              <a:solidFill>
                <a:schemeClr val="accent1">
                  <a:lumMod val="75000"/>
                </a:schemeClr>
              </a:solidFill>
            </a:endParaRPr>
          </a:p>
          <a:p>
            <a:pPr defTabSz="914400">
              <a:lnSpc>
                <a:spcPct val="90000"/>
              </a:lnSpc>
              <a:spcAft>
                <a:spcPts val="600"/>
              </a:spcAft>
              <a:buClr>
                <a:schemeClr val="accent1"/>
              </a:buClr>
              <a:buSzPct val="80000"/>
            </a:pPr>
            <a:r>
              <a:rPr lang="en-US" dirty="0">
                <a:solidFill>
                  <a:schemeClr val="accent1">
                    <a:lumMod val="75000"/>
                  </a:schemeClr>
                </a:solidFill>
              </a:rPr>
              <a:t>The process of resolving the AQ codes begins with referencing the 3</a:t>
            </a:r>
            <a:r>
              <a:rPr lang="en-US" baseline="30000" dirty="0">
                <a:solidFill>
                  <a:schemeClr val="accent1">
                    <a:lumMod val="75000"/>
                  </a:schemeClr>
                </a:solidFill>
              </a:rPr>
              <a:t>rd</a:t>
            </a:r>
            <a:r>
              <a:rPr lang="en-US" dirty="0">
                <a:solidFill>
                  <a:schemeClr val="accent1">
                    <a:lumMod val="75000"/>
                  </a:schemeClr>
                </a:solidFill>
              </a:rPr>
              <a:t> Party Suspense report to locate the billing details of the suspending service. </a:t>
            </a:r>
          </a:p>
        </p:txBody>
      </p:sp>
      <p:pic>
        <p:nvPicPr>
          <p:cNvPr id="2" name="Recorded Sound">
            <a:hlinkClick r:id="" action="ppaction://media"/>
            <a:extLst>
              <a:ext uri="{FF2B5EF4-FFF2-40B4-BE49-F238E27FC236}">
                <a16:creationId xmlns:a16="http://schemas.microsoft.com/office/drawing/2014/main" id="{ACD69755-4646-4D9D-A016-526F46C28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4163626"/>
            <a:ext cx="609600" cy="609600"/>
          </a:xfrm>
          <a:prstGeom prst="rect">
            <a:avLst/>
          </a:prstGeom>
        </p:spPr>
      </p:pic>
    </p:spTree>
    <p:extLst>
      <p:ext uri="{BB962C8B-B14F-4D97-AF65-F5344CB8AC3E}">
        <p14:creationId xmlns:p14="http://schemas.microsoft.com/office/powerpoint/2010/main" val="3451263651"/>
      </p:ext>
    </p:extLst>
  </p:cSld>
  <p:clrMapOvr>
    <a:masterClrMapping/>
  </p:clrMapOvr>
  <mc:AlternateContent xmlns:mc="http://schemas.openxmlformats.org/markup-compatibility/2006" xmlns:p14="http://schemas.microsoft.com/office/powerpoint/2010/main">
    <mc:Choice Requires="p14">
      <p:transition spd="med" p14:dur="700" advTm="12284">
        <p:fade/>
      </p:transition>
    </mc:Choice>
    <mc:Fallback xmlns="">
      <p:transition spd="med" advTm="12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11182" objId="2"/>
      </p14:showEvtLst>
    </p:ext>
  </p:extLst>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_x0020_Type xmlns="649a96f5-63bb-4aa9-a40c-7e9fd9d338dd">PowerPoint Templates</Document_x0020_Type>
    <Description0 xmlns="649a96f5-63bb-4aa9-a40c-7e9fd9d338dd">Template to be used for business-focused presentations on Live Well Updated 10-16-14</Description0>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F6C4FE6480234CA1AD78F463961847" ma:contentTypeVersion="3" ma:contentTypeDescription="Create a new document." ma:contentTypeScope="" ma:versionID="c6c9eb54b8d62aa291e3931c46db2a89">
  <xsd:schema xmlns:xsd="http://www.w3.org/2001/XMLSchema" xmlns:xs="http://www.w3.org/2001/XMLSchema" xmlns:p="http://schemas.microsoft.com/office/2006/metadata/properties" xmlns:ns2="649a96f5-63bb-4aa9-a40c-7e9fd9d338dd" xmlns:ns3="http://schemas.microsoft.com/sharepoint/v4" targetNamespace="http://schemas.microsoft.com/office/2006/metadata/properties" ma:root="true" ma:fieldsID="aa146dcf3d5625c94392df2571e49534" ns2:_="" ns3:_="">
    <xsd:import namespace="649a96f5-63bb-4aa9-a40c-7e9fd9d338dd"/>
    <xsd:import namespace="http://schemas.microsoft.com/sharepoint/v4"/>
    <xsd:element name="properties">
      <xsd:complexType>
        <xsd:sequence>
          <xsd:element name="documentManagement">
            <xsd:complexType>
              <xsd:all>
                <xsd:element ref="ns2:Document_x0020_Type" minOccurs="0"/>
                <xsd:element ref="ns2:Description0"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a96f5-63bb-4aa9-a40c-7e9fd9d338dd" elementFormDefault="qualified">
    <xsd:import namespace="http://schemas.microsoft.com/office/2006/documentManagement/types"/>
    <xsd:import namespace="http://schemas.microsoft.com/office/infopath/2007/PartnerControls"/>
    <xsd:element name="Document_x0020_Type" ma:index="8" nillable="true" ma:displayName="Template" ma:format="Dropdown" ma:internalName="Document_x0020_Type">
      <xsd:simpleType>
        <xsd:restriction base="dms:Choice">
          <xsd:enumeration value="PowerPoint Templates"/>
          <xsd:enumeration value="Flyers/One Sheets"/>
          <xsd:enumeration value="Meeting Agendas"/>
          <xsd:enumeration value="Flowcharts/Organizational Charts"/>
          <xsd:enumeration value="Data Reports"/>
          <xsd:enumeration value="Email Signatures"/>
          <xsd:enumeration value="Other"/>
        </xsd:restriction>
      </xsd:simpleType>
    </xsd:element>
    <xsd:element name="Description0" ma:index="9"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4FA33D-8C8A-4BA5-9E71-50D54F19AF3B}">
  <ds:schemaRefs>
    <ds:schemaRef ds:uri="http://schemas.microsoft.com/sharepoint/v3/contenttype/forms"/>
  </ds:schemaRefs>
</ds:datastoreItem>
</file>

<file path=customXml/itemProps2.xml><?xml version="1.0" encoding="utf-8"?>
<ds:datastoreItem xmlns:ds="http://schemas.openxmlformats.org/officeDocument/2006/customXml" ds:itemID="{7A5F974D-F59C-4C4D-B72B-CB87ACC4C4C9}">
  <ds:schemaRef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schemas.microsoft.com/sharepoint/v4"/>
    <ds:schemaRef ds:uri="http://schemas.microsoft.com/office/2006/metadata/properties"/>
    <ds:schemaRef ds:uri="http://www.w3.org/XML/1998/namespace"/>
    <ds:schemaRef ds:uri="649a96f5-63bb-4aa9-a40c-7e9fd9d338dd"/>
    <ds:schemaRef ds:uri="http://purl.org/dc/dcmitype/"/>
    <ds:schemaRef ds:uri="http://purl.org/dc/elements/1.1/"/>
  </ds:schemaRefs>
</ds:datastoreItem>
</file>

<file path=customXml/itemProps3.xml><?xml version="1.0" encoding="utf-8"?>
<ds:datastoreItem xmlns:ds="http://schemas.openxmlformats.org/officeDocument/2006/customXml" ds:itemID="{C25CF785-DF7B-403B-8E1A-1C4C7D9311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9a96f5-63bb-4aa9-a40c-7e9fd9d338d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4891</TotalTime>
  <Words>2038</Words>
  <Application>Microsoft Office PowerPoint</Application>
  <PresentationFormat>On-screen Show (4:3)</PresentationFormat>
  <Paragraphs>145</Paragraphs>
  <Slides>23</Slides>
  <Notes>0</Notes>
  <HiddenSlides>0</HiddenSlides>
  <MMClips>23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Arial</vt:lpstr>
      <vt:lpstr>Arial Narrow</vt:lpstr>
      <vt:lpstr>ArialMT</vt:lpstr>
      <vt:lpstr>Avenir Light</vt:lpstr>
      <vt:lpstr>Calibri</vt:lpstr>
      <vt:lpstr>Calibri-Bold</vt:lpstr>
      <vt:lpstr>Cambria</vt:lpstr>
      <vt:lpstr>Corbel</vt:lpstr>
      <vt:lpstr>Symbol</vt:lpstr>
      <vt:lpstr>Wingdings</vt:lpstr>
      <vt:lpstr>LWSD 2013 Blue</vt:lpstr>
      <vt:lpstr>LWSD 2013 Blue 2</vt:lpstr>
      <vt:lpstr>LWSD 2013 Blue 3</vt:lpstr>
      <vt:lpstr>LWSD 2013 Blue 4</vt:lpstr>
      <vt:lpstr>Claim it Anyway </vt:lpstr>
      <vt:lpstr>Claim it Anyway webinar Objective</vt:lpstr>
      <vt:lpstr>Claim It anyway background</vt:lpstr>
      <vt:lpstr>Overview: Claim it Anyway process </vt:lpstr>
      <vt:lpstr>At a glance: Claim it anyway Codes </vt:lpstr>
      <vt:lpstr>Claim It anyway eligible Codes  </vt:lpstr>
      <vt:lpstr>Lock out settings </vt:lpstr>
      <vt:lpstr>IDENTIFYING y suspense CODES </vt:lpstr>
      <vt:lpstr>Identifying AQ Suspense CODES</vt:lpstr>
      <vt:lpstr>Display Client Services to locate the date of service and access the service details  </vt:lpstr>
      <vt:lpstr>AQ Suspense: Display Client Services: finding the Das </vt:lpstr>
      <vt:lpstr>AQ Suspense – diagnosis tab</vt:lpstr>
      <vt:lpstr>Diagnosis tab showing active and ended diagnosis</vt:lpstr>
      <vt:lpstr>Diagnosis Form</vt:lpstr>
      <vt:lpstr> How to reinstate an ended diagnosis: diagnosis form 1</vt:lpstr>
      <vt:lpstr> reinstate ended diagnosis continued.. </vt:lpstr>
      <vt:lpstr> How to reinstate an ended diagnosis: diagnosis form 2</vt:lpstr>
      <vt:lpstr> reinstate ended diagnosis continued.. </vt:lpstr>
      <vt:lpstr>reinstate ended diagnosis: Run 3rd Party Billing Suspense Report</vt:lpstr>
      <vt:lpstr>Suspense Codes Defined</vt:lpstr>
      <vt:lpstr>DIAGNOSIS FORM REMINDERS</vt:lpstr>
      <vt:lpstr>Who can I contact ?</vt:lpstr>
      <vt:lpstr>What documents to reference</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Contractor</dc:creator>
  <cp:lastModifiedBy>Huezo, Monica</cp:lastModifiedBy>
  <cp:revision>241</cp:revision>
  <dcterms:created xsi:type="dcterms:W3CDTF">2013-10-28T20:20:09Z</dcterms:created>
  <dcterms:modified xsi:type="dcterms:W3CDTF">2021-05-11T16:03:38Z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0x01010005F6C4FE6480234CA1AD78F463961847</vt:lpwstr>
  </property>
  <property fmtid="{D5CDD505-2E9C-101B-9397-08002B2CF9AE}" pid="3" name="TemplateUrl">
    <vt:lpwstr/>
  </property>
  <property fmtid="{D5CDD505-2E9C-101B-9397-08002B2CF9AE}" pid="4" name="Order">
    <vt:r8>1500</vt:r8>
  </property>
  <property fmtid="{D5CDD505-2E9C-101B-9397-08002B2CF9AE}" pid="5" name="xd_ProgID">
    <vt:lpwstr/>
  </property>
  <property fmtid="{D5CDD505-2E9C-101B-9397-08002B2CF9AE}" pid="6" name="_CopySource">
    <vt:lpwstr>https://cwc/sites/LWSD/LWSD Office Suite/LWSD PowerPoint Template - Business Blue.pptx</vt:lpwstr>
  </property>
</Properties>
</file>